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8" r:id="rId2"/>
    <p:sldId id="275" r:id="rId3"/>
    <p:sldId id="276" r:id="rId4"/>
    <p:sldId id="279" r:id="rId5"/>
    <p:sldId id="280" r:id="rId6"/>
    <p:sldId id="278" r:id="rId7"/>
    <p:sldId id="281" r:id="rId8"/>
    <p:sldId id="277" r:id="rId9"/>
    <p:sldId id="269" r:id="rId10"/>
    <p:sldId id="270" r:id="rId11"/>
    <p:sldId id="271" r:id="rId12"/>
    <p:sldId id="272" r:id="rId13"/>
    <p:sldId id="261" r:id="rId14"/>
    <p:sldId id="257" r:id="rId15"/>
    <p:sldId id="260" r:id="rId16"/>
    <p:sldId id="259" r:id="rId17"/>
    <p:sldId id="262" r:id="rId18"/>
    <p:sldId id="263" r:id="rId19"/>
    <p:sldId id="265" r:id="rId20"/>
    <p:sldId id="267" r:id="rId21"/>
    <p:sldId id="264" r:id="rId22"/>
    <p:sldId id="266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06/relationships/legacyDocTextInfo" Target="legacyDocTextInfo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E0BD-C9C1-4BC6-81E4-85948176D89C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832322-5D09-4B96-9AD8-95C49E0EAC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E0BD-C9C1-4BC6-81E4-85948176D89C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2322-5D09-4B96-9AD8-95C49E0EA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C832322-5D09-4B96-9AD8-95C49E0EAC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E0BD-C9C1-4BC6-81E4-85948176D89C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B5EEF-6E77-4885-8BC6-1E520E7F1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E0BD-C9C1-4BC6-81E4-85948176D89C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C832322-5D09-4B96-9AD8-95C49E0EAC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E0BD-C9C1-4BC6-81E4-85948176D89C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832322-5D09-4B96-9AD8-95C49E0EAC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F34E0BD-C9C1-4BC6-81E4-85948176D89C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2322-5D09-4B96-9AD8-95C49E0EAC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E0BD-C9C1-4BC6-81E4-85948176D89C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C832322-5D09-4B96-9AD8-95C49E0EAC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E0BD-C9C1-4BC6-81E4-85948176D89C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C832322-5D09-4B96-9AD8-95C49E0EA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E0BD-C9C1-4BC6-81E4-85948176D89C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832322-5D09-4B96-9AD8-95C49E0EA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832322-5D09-4B96-9AD8-95C49E0EAC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E0BD-C9C1-4BC6-81E4-85948176D89C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C832322-5D09-4B96-9AD8-95C49E0EAC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F34E0BD-C9C1-4BC6-81E4-85948176D89C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F34E0BD-C9C1-4BC6-81E4-85948176D89C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832322-5D09-4B96-9AD8-95C49E0EAC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03_%D0%B3%D0%BE%D0%B4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s://ru.wikipedia.org/wiki/6_%D0%B0%D0%BF%D1%80%D0%B5%D0%BB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1954_%D0%B3%D0%BE%D0%B4" TargetMode="External"/><Relationship Id="rId5" Type="http://schemas.openxmlformats.org/officeDocument/2006/relationships/hyperlink" Target="https://ru.wikipedia.org/wiki/22_%D0%B0%D0%BF%D1%80%D0%B5%D0%BB%D1%8F" TargetMode="External"/><Relationship Id="rId4" Type="http://schemas.openxmlformats.org/officeDocument/2006/relationships/hyperlink" Target="https://ru.wikipedia.org/wiki/%D0%9C%D0%BE%D1%81%D0%BA%D0%B2%D0%B0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s://ru.wikipedia.org/wiki/%D0%A2%D0%B8%D1%82%D1%83%D0%BB%D1%8C%D0%BD%D1%8B%D0%B9_%D0%BB%D0%B8%D1%81%D1%82" TargetMode="External"/><Relationship Id="rId7" Type="http://schemas.openxmlformats.org/officeDocument/2006/relationships/hyperlink" Target="https://ru.wikipedia.org/wiki/%D0%92%D0%BE%D0%BF%D1%80%D0%BE%D1%81%D1%8B_%D1%8F%D0%B7%D1%8B%D0%BA%D0%BE%D0%B7%D0%BD%D0%B0%D0%BD%D0%B8%D1%8F" TargetMode="External"/><Relationship Id="rId2" Type="http://schemas.openxmlformats.org/officeDocument/2006/relationships/hyperlink" Target="https://ru.wikipedia.org/w/index.php?title=%D0%A0%D1%83%D1%81%D1%81%D0%BA%D0%BE-%D0%B0%D0%BD%D0%B3%D0%BB%D0%B8%D0%B9%D1%81%D0%BA%D0%B8%D0%B9_%D1%81%D0%BB%D0%BE%D0%B2%D0%B0%D1%80%D1%8C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D%D0%B0%D1%83%D0%BA%D0%B0_(%D0%B8%D0%B7%D0%B4%D0%B0%D1%82%D0%B5%D0%BB%D1%8C%D1%81%D1%82%D0%B2%D0%BE)" TargetMode="External"/><Relationship Id="rId5" Type="http://schemas.openxmlformats.org/officeDocument/2006/relationships/hyperlink" Target="https://ru.wikipedia.org/w/index.php?title=%D0%A1%D0%BC%D0%B8%D1%80%D0%BD%D0%B8%D1%86%D0%BA%D0%B8%D0%B9,_%D0%90%D0%BB%D0%B5%D0%BA%D1%81%D0%B0%D0%BD%D0%B4%D1%80_%D0%98%D0%B2%D0%B0%D0%BD%D0%BE%D0%B2%D0%B8%D1%87&amp;action=edit&amp;section=4" TargetMode="External"/><Relationship Id="rId4" Type="http://schemas.openxmlformats.org/officeDocument/2006/relationships/hyperlink" Target="https://ru.wikipedia.org/w/index.php?title=%D0%A1%D0%BC%D0%B8%D1%80%D0%BD%D0%B8%D1%86%D0%BA%D0%B8%D0%B9,_%D0%90%D0%BB%D0%B5%D0%BA%D1%81%D0%B0%D0%BD%D0%B4%D1%80_%D0%98%D0%B2%D0%B0%D0%BD%D0%BE%D0%B2%D0%B8%D1%87&amp;veaction=edit&amp;vesection=4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s://ru.wikipedia.org/wiki/1906_%D0%B3%D0%BE%D0%B4" TargetMode="External"/><Relationship Id="rId7" Type="http://schemas.openxmlformats.org/officeDocument/2006/relationships/hyperlink" Target="https://ru.wikipedia.org/wiki/%D0%9C%D0%BE%D1%81%D0%BA%D0%B2%D0%B0" TargetMode="External"/><Relationship Id="rId2" Type="http://schemas.openxmlformats.org/officeDocument/2006/relationships/hyperlink" Target="https://ru.wikipedia.org/wiki/3_%D0%BD%D0%BE%D1%8F%D0%B1%D1%80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1999_%D0%B3%D0%BE%D0%B4" TargetMode="External"/><Relationship Id="rId5" Type="http://schemas.openxmlformats.org/officeDocument/2006/relationships/hyperlink" Target="https://ru.wikipedia.org/wiki/27_%D1%81%D0%B5%D0%BD%D1%82%D1%8F%D0%B1%D1%80%D1%8F" TargetMode="External"/><Relationship Id="rId4" Type="http://schemas.openxmlformats.org/officeDocument/2006/relationships/hyperlink" Target="https://ru.wikipedia.org/wiki/%D0%A1%D0%B0%D0%BD%D0%BA%D1%82-%D0%9F%D0%B5%D1%82%D0%B5%D1%80%D0%B1%D1%83%D1%80%D0%B3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214290"/>
            <a:ext cx="7643834" cy="250033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ru-RU" sz="4200" b="1" i="0" u="none" strike="noStrike" kern="1200" normalizeH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k-KZ" sz="4200" b="1" i="0" u="none" strike="noStrike" kern="1200" normalizeH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дәріс </a:t>
            </a:r>
            <a:r>
              <a:rPr kumimoji="0" lang="kk-KZ" sz="4200" b="1" i="0" u="none" strike="noStrike" kern="1200" normalizeH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“Салыстырмалы</a:t>
            </a:r>
            <a:r>
              <a:rPr kumimoji="0" lang="ru-RU" sz="4200" b="1" i="0" u="none" strike="noStrike" kern="1200" normalizeH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ru-RU" sz="4200" b="1" i="0" u="none" strike="noStrike" kern="1200" normalizeH="0" noProof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тарихи</a:t>
            </a:r>
            <a:r>
              <a:rPr kumimoji="0" lang="ru-RU" sz="4200" b="1" i="0" u="none" strike="noStrike" kern="1200" normalizeH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k-KZ" sz="4200" b="1" i="0" u="none" strike="noStrike" kern="1200" normalizeH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әдіс және оның түрлері”</a:t>
            </a:r>
            <a:r>
              <a:rPr kumimoji="0" lang="ru-RU" sz="4200" b="1" i="0" u="none" strike="noStrike" kern="120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1" i="0" u="none" strike="noStrike" kern="120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200" b="1" i="0" u="none" strike="noStrike" kern="120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4" descr="C:\Users\Галым\Desktop\2 иностр яз\100px-Mjollnir_icon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500042"/>
            <a:ext cx="1270000" cy="2071702"/>
          </a:xfrm>
          <a:prstGeom prst="rect">
            <a:avLst/>
          </a:prstGeom>
          <a:noFill/>
        </p:spPr>
      </p:pic>
      <p:pic>
        <p:nvPicPr>
          <p:cNvPr id="3074" name="Picture 2" descr="C:\Users\Галым\Desktop\2 иностр яз\537px-Pictures_of_English_History_Plate_V_-_Saint_Augustine_and_the_Saxons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2428860" y="2428868"/>
            <a:ext cx="4807436" cy="316037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124744"/>
            <a:ext cx="49685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Франц </a:t>
            </a:r>
            <a:r>
              <a:rPr lang="ru-RU" b="1" dirty="0" err="1"/>
              <a:t>Бопп</a:t>
            </a:r>
            <a:r>
              <a:rPr lang="ru-RU" dirty="0"/>
              <a:t> (1791-1867) Майнц </a:t>
            </a:r>
            <a:r>
              <a:rPr lang="ru-RU" dirty="0" err="1"/>
              <a:t>қаласында туған</a:t>
            </a:r>
            <a:r>
              <a:rPr lang="ru-RU" dirty="0"/>
              <a:t>. </a:t>
            </a:r>
            <a:r>
              <a:rPr lang="ru-RU" dirty="0" err="1"/>
              <a:t>Гимназияда</a:t>
            </a:r>
            <a:r>
              <a:rPr lang="ru-RU" dirty="0"/>
              <a:t> </a:t>
            </a:r>
            <a:r>
              <a:rPr lang="ru-RU" dirty="0" err="1"/>
              <a:t>оқып жүрген кезінде-ақ </a:t>
            </a:r>
            <a:r>
              <a:rPr lang="ru-RU" dirty="0"/>
              <a:t>санскрит, парсы, араб, </a:t>
            </a:r>
            <a:r>
              <a:rPr lang="ru-RU" dirty="0" err="1"/>
              <a:t>көне </a:t>
            </a:r>
            <a:r>
              <a:rPr lang="ru-RU" dirty="0"/>
              <a:t>еврей </a:t>
            </a:r>
            <a:r>
              <a:rPr lang="ru-RU" dirty="0" err="1"/>
              <a:t>тілдерін</a:t>
            </a:r>
            <a:r>
              <a:rPr lang="ru-RU" dirty="0"/>
              <a:t> </a:t>
            </a:r>
            <a:r>
              <a:rPr lang="ru-RU" dirty="0" err="1"/>
              <a:t>оқып үйренген</a:t>
            </a:r>
            <a:r>
              <a:rPr lang="ru-RU" dirty="0"/>
              <a:t>. 1821 </a:t>
            </a:r>
            <a:r>
              <a:rPr lang="ru-RU" dirty="0" err="1"/>
              <a:t>жылы</a:t>
            </a:r>
            <a:r>
              <a:rPr lang="ru-RU" dirty="0"/>
              <a:t> Берлин </a:t>
            </a:r>
            <a:r>
              <a:rPr lang="ru-RU" dirty="0" err="1"/>
              <a:t>университетіндегі</a:t>
            </a:r>
            <a:r>
              <a:rPr lang="ru-RU" dirty="0"/>
              <a:t> </a:t>
            </a:r>
            <a:r>
              <a:rPr lang="ru-RU" dirty="0" err="1"/>
              <a:t>шығыс әдебиеті және жалпы</a:t>
            </a:r>
            <a:r>
              <a:rPr lang="ru-RU" dirty="0"/>
              <a:t> </a:t>
            </a:r>
            <a:r>
              <a:rPr lang="ru-RU" dirty="0" err="1"/>
              <a:t>тіл</a:t>
            </a:r>
            <a:r>
              <a:rPr lang="ru-RU" dirty="0"/>
              <a:t> </a:t>
            </a:r>
            <a:r>
              <a:rPr lang="ru-RU" dirty="0" err="1"/>
              <a:t>білімінің </a:t>
            </a:r>
            <a:r>
              <a:rPr lang="ru-RU" dirty="0"/>
              <a:t>профессоры, 1829 </a:t>
            </a:r>
            <a:r>
              <a:rPr lang="ru-RU" dirty="0" err="1"/>
              <a:t>жылдан</a:t>
            </a:r>
            <a:r>
              <a:rPr lang="ru-RU" dirty="0"/>
              <a:t> академик. </a:t>
            </a:r>
            <a:r>
              <a:rPr lang="ru-RU" dirty="0" err="1" smtClean="0"/>
              <a:t>Оның ең басты</a:t>
            </a:r>
            <a:r>
              <a:rPr lang="ru-RU" dirty="0" smtClean="0"/>
              <a:t> </a:t>
            </a:r>
            <a:r>
              <a:rPr lang="ru-RU" dirty="0" err="1" smtClean="0"/>
              <a:t>еңбегі </a:t>
            </a:r>
            <a:r>
              <a:rPr lang="ru-RU" dirty="0" smtClean="0"/>
              <a:t>-«Санскрит, </a:t>
            </a:r>
            <a:r>
              <a:rPr lang="ru-RU" dirty="0" err="1" smtClean="0"/>
              <a:t>зенд</a:t>
            </a:r>
            <a:r>
              <a:rPr lang="ru-RU" dirty="0" smtClean="0"/>
              <a:t>, армян, грек, </a:t>
            </a:r>
            <a:r>
              <a:rPr lang="ru-RU" dirty="0" err="1" smtClean="0"/>
              <a:t>латын</a:t>
            </a:r>
            <a:r>
              <a:rPr lang="ru-RU" dirty="0" smtClean="0"/>
              <a:t>, </a:t>
            </a:r>
            <a:r>
              <a:rPr lang="ru-RU" dirty="0" err="1" smtClean="0"/>
              <a:t>литва</a:t>
            </a:r>
            <a:r>
              <a:rPr lang="ru-RU" dirty="0" smtClean="0"/>
              <a:t>, </a:t>
            </a:r>
            <a:r>
              <a:rPr lang="ru-RU" dirty="0" err="1" smtClean="0"/>
              <a:t>көне </a:t>
            </a:r>
            <a:r>
              <a:rPr lang="ru-RU" dirty="0" smtClean="0"/>
              <a:t>славян, гот, </a:t>
            </a:r>
            <a:r>
              <a:rPr lang="ru-RU" dirty="0" err="1" smtClean="0"/>
              <a:t>неміс</a:t>
            </a:r>
            <a:r>
              <a:rPr lang="ru-RU" dirty="0" smtClean="0"/>
              <a:t> </a:t>
            </a:r>
            <a:r>
              <a:rPr lang="ru-RU" dirty="0" err="1" smtClean="0"/>
              <a:t>тілдерінің салыстырмалы</a:t>
            </a:r>
            <a:r>
              <a:rPr lang="ru-RU" dirty="0" smtClean="0"/>
              <a:t> </a:t>
            </a:r>
            <a:r>
              <a:rPr lang="ru-RU" dirty="0" err="1" smtClean="0"/>
              <a:t>грамматикасы</a:t>
            </a:r>
            <a:r>
              <a:rPr lang="ru-RU" dirty="0" smtClean="0"/>
              <a:t>». </a:t>
            </a:r>
            <a:endParaRPr lang="ru-RU" dirty="0"/>
          </a:p>
        </p:txBody>
      </p:sp>
      <p:pic>
        <p:nvPicPr>
          <p:cNvPr id="59394" name="Picture 2" descr="https://upload.wikimedia.org/wikipedia/commons/8/88/Franz_Bopp_%282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300" y="476672"/>
            <a:ext cx="3156148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548680"/>
            <a:ext cx="540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Салыстырмалы-тарихи</a:t>
            </a:r>
            <a:r>
              <a:rPr lang="ru-RU" dirty="0"/>
              <a:t> </a:t>
            </a:r>
            <a:r>
              <a:rPr lang="ru-RU" dirty="0" err="1"/>
              <a:t>әдісті қалыптастырушылардың екіншісі</a:t>
            </a:r>
            <a:r>
              <a:rPr lang="ru-RU" dirty="0"/>
              <a:t>  — Дания  </a:t>
            </a:r>
            <a:r>
              <a:rPr lang="ru-RU" dirty="0" err="1"/>
              <a:t>ғалымы</a:t>
            </a:r>
            <a:r>
              <a:rPr lang="ru-RU" dirty="0"/>
              <a:t>   </a:t>
            </a:r>
            <a:r>
              <a:rPr lang="ru-RU" dirty="0" err="1"/>
              <a:t>Расмус</a:t>
            </a:r>
            <a:r>
              <a:rPr lang="ru-RU" dirty="0"/>
              <a:t>  </a:t>
            </a:r>
            <a:r>
              <a:rPr lang="ru-RU" dirty="0" err="1"/>
              <a:t>Раск</a:t>
            </a:r>
            <a:r>
              <a:rPr lang="ru-RU" dirty="0"/>
              <a:t>.   </a:t>
            </a:r>
            <a:r>
              <a:rPr lang="ru-RU" dirty="0" err="1"/>
              <a:t>Ол</a:t>
            </a:r>
            <a:r>
              <a:rPr lang="ru-RU" dirty="0"/>
              <a:t>  </a:t>
            </a:r>
            <a:r>
              <a:rPr lang="ru-RU" dirty="0" err="1"/>
              <a:t>өзінің   </a:t>
            </a:r>
            <a:r>
              <a:rPr lang="ru-RU" dirty="0"/>
              <a:t>1818  </a:t>
            </a:r>
            <a:r>
              <a:rPr lang="ru-RU" dirty="0" err="1"/>
              <a:t>жылы</a:t>
            </a:r>
            <a:r>
              <a:rPr lang="ru-RU" dirty="0"/>
              <a:t> </a:t>
            </a:r>
            <a:r>
              <a:rPr lang="ru-RU" dirty="0" err="1"/>
              <a:t>басылып</a:t>
            </a:r>
            <a:r>
              <a:rPr lang="ru-RU" dirty="0"/>
              <a:t> </a:t>
            </a:r>
            <a:r>
              <a:rPr lang="ru-RU" dirty="0" err="1"/>
              <a:t>шыққан </a:t>
            </a:r>
            <a:r>
              <a:rPr lang="ru-RU" dirty="0"/>
              <a:t>«</a:t>
            </a:r>
            <a:r>
              <a:rPr lang="ru-RU" dirty="0" err="1"/>
              <a:t>Исланд</a:t>
            </a:r>
            <a:r>
              <a:rPr lang="ru-RU" dirty="0"/>
              <a:t> </a:t>
            </a:r>
            <a:r>
              <a:rPr lang="ru-RU" dirty="0" err="1"/>
              <a:t>тілінің шығу тарихы</a:t>
            </a:r>
            <a:r>
              <a:rPr lang="ru-RU" dirty="0"/>
              <a:t>» </a:t>
            </a:r>
            <a:r>
              <a:rPr lang="ru-RU" dirty="0" err="1"/>
              <a:t>атты</a:t>
            </a:r>
            <a:r>
              <a:rPr lang="ru-RU" dirty="0"/>
              <a:t> </a:t>
            </a:r>
            <a:r>
              <a:rPr lang="ru-RU" dirty="0" err="1"/>
              <a:t>еңбегінде тілдер</a:t>
            </a:r>
            <a:r>
              <a:rPr lang="ru-RU" dirty="0"/>
              <a:t> </a:t>
            </a:r>
            <a:r>
              <a:rPr lang="ru-RU" dirty="0" err="1"/>
              <a:t>туыстастығын</a:t>
            </a:r>
            <a:r>
              <a:rPr lang="ru-RU" dirty="0"/>
              <a:t>    </a:t>
            </a:r>
            <a:r>
              <a:rPr lang="ru-RU" dirty="0" err="1"/>
              <a:t>білдіретін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белгілер</a:t>
            </a:r>
            <a:r>
              <a:rPr lang="ru-RU" dirty="0"/>
              <a:t> не </a:t>
            </a:r>
            <a:r>
              <a:rPr lang="ru-RU" dirty="0" err="1"/>
              <a:t>екендігін</a:t>
            </a:r>
            <a:r>
              <a:rPr lang="ru-RU" dirty="0"/>
              <a:t> </a:t>
            </a:r>
            <a:r>
              <a:rPr lang="ru-RU" dirty="0" err="1"/>
              <a:t>жан-жақты көрсетеді</a:t>
            </a:r>
            <a:r>
              <a:rPr lang="ru-RU" dirty="0"/>
              <a:t>. </a:t>
            </a:r>
            <a:r>
              <a:rPr lang="ru-RU" dirty="0" err="1"/>
              <a:t>Ол</a:t>
            </a:r>
            <a:r>
              <a:rPr lang="ru-RU" dirty="0"/>
              <a:t> — </a:t>
            </a:r>
            <a:r>
              <a:rPr lang="ru-RU" dirty="0" err="1"/>
              <a:t>тілдердің сөздік жағынан бір-біріне</a:t>
            </a:r>
            <a:r>
              <a:rPr lang="ru-RU" dirty="0"/>
              <a:t> </a:t>
            </a:r>
            <a:r>
              <a:rPr lang="ru-RU" dirty="0" err="1"/>
              <a:t>ұқсастығы тіл</a:t>
            </a:r>
            <a:r>
              <a:rPr lang="ru-RU" dirty="0"/>
              <a:t> </a:t>
            </a:r>
            <a:r>
              <a:rPr lang="ru-RU" dirty="0" err="1"/>
              <a:t>туыстастығының кепілі</a:t>
            </a:r>
            <a:r>
              <a:rPr lang="ru-RU" dirty="0"/>
              <a:t> бола </a:t>
            </a:r>
            <a:r>
              <a:rPr lang="ru-RU" dirty="0" err="1"/>
              <a:t>алмайды</a:t>
            </a:r>
            <a:r>
              <a:rPr lang="ru-RU" dirty="0"/>
              <a:t>,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тілден</a:t>
            </a:r>
            <a:r>
              <a:rPr lang="ru-RU" dirty="0"/>
              <a:t> </a:t>
            </a:r>
            <a:r>
              <a:rPr lang="ru-RU" dirty="0" err="1"/>
              <a:t>екінші</a:t>
            </a:r>
            <a:r>
              <a:rPr lang="ru-RU" dirty="0"/>
              <a:t>  </a:t>
            </a:r>
            <a:r>
              <a:rPr lang="ru-RU" dirty="0" err="1"/>
              <a:t>тілге</a:t>
            </a:r>
            <a:r>
              <a:rPr lang="ru-RU" dirty="0"/>
              <a:t>  </a:t>
            </a:r>
            <a:r>
              <a:rPr lang="ru-RU" dirty="0" err="1"/>
              <a:t>сөз</a:t>
            </a:r>
            <a:r>
              <a:rPr lang="ru-RU" dirty="0"/>
              <a:t>   </a:t>
            </a:r>
            <a:r>
              <a:rPr lang="ru-RU" dirty="0" err="1"/>
              <a:t>ауыса</a:t>
            </a:r>
            <a:r>
              <a:rPr lang="ru-RU" dirty="0"/>
              <a:t>   </a:t>
            </a:r>
            <a:r>
              <a:rPr lang="ru-RU" dirty="0" err="1"/>
              <a:t>береді</a:t>
            </a:r>
            <a:r>
              <a:rPr lang="ru-RU" dirty="0"/>
              <a:t>,   </a:t>
            </a:r>
            <a:r>
              <a:rPr lang="ru-RU" dirty="0" err="1"/>
              <a:t>тіл</a:t>
            </a:r>
            <a:r>
              <a:rPr lang="ru-RU" dirty="0"/>
              <a:t>  </a:t>
            </a:r>
            <a:r>
              <a:rPr lang="ru-RU" dirty="0" err="1"/>
              <a:t>туыстығының</a:t>
            </a:r>
            <a:r>
              <a:rPr lang="ru-RU" dirty="0"/>
              <a:t>   </a:t>
            </a:r>
            <a:r>
              <a:rPr lang="ru-RU" dirty="0" err="1"/>
              <a:t>белгісі</a:t>
            </a:r>
            <a:r>
              <a:rPr lang="ru-RU" dirty="0"/>
              <a:t>   —  </a:t>
            </a:r>
            <a:r>
              <a:rPr lang="ru-RU" dirty="0" err="1"/>
              <a:t>олардың грамматикалық жағынан ұқсас </a:t>
            </a:r>
            <a:r>
              <a:rPr lang="ru-RU" dirty="0"/>
              <a:t>болу, </a:t>
            </a:r>
            <a:r>
              <a:rPr lang="ru-RU" dirty="0" err="1"/>
              <a:t>өйткені грамматикалық формалар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тілден</a:t>
            </a:r>
            <a:r>
              <a:rPr lang="ru-RU" dirty="0"/>
              <a:t> </a:t>
            </a:r>
            <a:r>
              <a:rPr lang="ru-RU" dirty="0" err="1"/>
              <a:t>екіншісі</a:t>
            </a:r>
            <a:r>
              <a:rPr lang="ru-RU" dirty="0"/>
              <a:t> </a:t>
            </a:r>
            <a:r>
              <a:rPr lang="ru-RU" dirty="0" err="1"/>
              <a:t>тілге</a:t>
            </a:r>
            <a:r>
              <a:rPr lang="ru-RU" dirty="0"/>
              <a:t> </a:t>
            </a:r>
            <a:r>
              <a:rPr lang="ru-RU" dirty="0" err="1"/>
              <a:t>ауыспайды</a:t>
            </a:r>
            <a:r>
              <a:rPr lang="ru-RU" dirty="0"/>
              <a:t> </a:t>
            </a:r>
            <a:r>
              <a:rPr lang="ru-RU" dirty="0" err="1"/>
              <a:t>деген</a:t>
            </a:r>
            <a:r>
              <a:rPr lang="ru-RU" dirty="0"/>
              <a:t> </a:t>
            </a:r>
            <a:r>
              <a:rPr lang="ru-RU" dirty="0" err="1"/>
              <a:t>қорытынды шығарды.</a:t>
            </a:r>
            <a:r>
              <a:rPr lang="ru-RU" dirty="0"/>
              <a:t> </a:t>
            </a:r>
          </a:p>
        </p:txBody>
      </p:sp>
      <p:pic>
        <p:nvPicPr>
          <p:cNvPr id="58374" name="Picture 6" descr="https://upload.wikimedia.org/wikipedia/commons/3/30/Rasmus_Ras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04664"/>
            <a:ext cx="2880320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692696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Якоб</a:t>
            </a:r>
            <a:r>
              <a:rPr lang="ru-RU" dirty="0"/>
              <a:t> Гримм (1785-1863) </a:t>
            </a:r>
            <a:r>
              <a:rPr lang="ru-RU" dirty="0" err="1"/>
              <a:t>Ганау</a:t>
            </a:r>
            <a:r>
              <a:rPr lang="ru-RU" dirty="0"/>
              <a:t> </a:t>
            </a:r>
            <a:r>
              <a:rPr lang="ru-RU" dirty="0" err="1"/>
              <a:t>қаласында туған</a:t>
            </a:r>
            <a:r>
              <a:rPr lang="ru-RU" dirty="0"/>
              <a:t>.  </a:t>
            </a:r>
            <a:r>
              <a:rPr lang="ru-RU" dirty="0" err="1"/>
              <a:t>Кассель</a:t>
            </a:r>
            <a:r>
              <a:rPr lang="ru-RU" dirty="0"/>
              <a:t> </a:t>
            </a:r>
            <a:r>
              <a:rPr lang="ru-RU" dirty="0" err="1"/>
              <a:t>қаласындағы   лицейде</a:t>
            </a:r>
            <a:r>
              <a:rPr lang="ru-RU" dirty="0"/>
              <a:t>,   </a:t>
            </a:r>
            <a:r>
              <a:rPr lang="ru-RU" dirty="0" err="1"/>
              <a:t>кейін</a:t>
            </a:r>
            <a:r>
              <a:rPr lang="ru-RU" dirty="0"/>
              <a:t>   Марбург   </a:t>
            </a:r>
            <a:r>
              <a:rPr lang="ru-RU" dirty="0" err="1"/>
              <a:t>университетінің</a:t>
            </a:r>
            <a:r>
              <a:rPr lang="ru-RU" dirty="0"/>
              <a:t>   </a:t>
            </a:r>
            <a:r>
              <a:rPr lang="ru-RU" dirty="0" err="1"/>
              <a:t>заң факультетінде</a:t>
            </a:r>
            <a:r>
              <a:rPr lang="ru-RU" dirty="0"/>
              <a:t> </a:t>
            </a:r>
            <a:r>
              <a:rPr lang="ru-RU" dirty="0" err="1"/>
              <a:t>оқыған</a:t>
            </a:r>
            <a:r>
              <a:rPr lang="ru-RU" dirty="0"/>
              <a:t>. </a:t>
            </a:r>
            <a:r>
              <a:rPr lang="ru-RU" dirty="0" err="1"/>
              <a:t>Бірақ ол</a:t>
            </a:r>
            <a:r>
              <a:rPr lang="ru-RU" dirty="0"/>
              <a:t> филология мен </a:t>
            </a:r>
            <a:r>
              <a:rPr lang="ru-RU" dirty="0" err="1"/>
              <a:t>әдебиет маманы</a:t>
            </a:r>
            <a:r>
              <a:rPr lang="ru-RU" dirty="0"/>
              <a:t> </a:t>
            </a:r>
            <a:r>
              <a:rPr lang="ru-RU" dirty="0" err="1"/>
              <a:t>болды</a:t>
            </a:r>
            <a:r>
              <a:rPr lang="ru-RU" dirty="0"/>
              <a:t>.  </a:t>
            </a:r>
            <a:r>
              <a:rPr lang="ru-RU" dirty="0" err="1"/>
              <a:t>Ол</a:t>
            </a:r>
            <a:r>
              <a:rPr lang="ru-RU" dirty="0"/>
              <a:t> Геттинген, </a:t>
            </a:r>
            <a:r>
              <a:rPr lang="ru-RU" dirty="0" err="1"/>
              <a:t>кейініректе</a:t>
            </a:r>
            <a:r>
              <a:rPr lang="ru-RU" dirty="0"/>
              <a:t> Берлин </a:t>
            </a:r>
            <a:r>
              <a:rPr lang="ru-RU" dirty="0" err="1"/>
              <a:t>университтетерінің </a:t>
            </a:r>
            <a:r>
              <a:rPr lang="ru-RU" dirty="0"/>
              <a:t>профессоры </a:t>
            </a:r>
            <a:r>
              <a:rPr lang="ru-RU" dirty="0" err="1"/>
              <a:t>болған</a:t>
            </a:r>
            <a:r>
              <a:rPr lang="ru-RU" dirty="0"/>
              <a:t>.  </a:t>
            </a:r>
            <a:r>
              <a:rPr lang="ru-RU" dirty="0" err="1"/>
              <a:t>Оның ең негізгі</a:t>
            </a:r>
            <a:r>
              <a:rPr lang="ru-RU" dirty="0"/>
              <a:t> </a:t>
            </a:r>
            <a:r>
              <a:rPr lang="ru-RU" dirty="0" err="1"/>
              <a:t>лингвистикалық еңбегі төрт томнан</a:t>
            </a:r>
            <a:r>
              <a:rPr lang="ru-RU" dirty="0"/>
              <a:t> </a:t>
            </a:r>
            <a:r>
              <a:rPr lang="ru-RU" dirty="0" err="1"/>
              <a:t>тұратын </a:t>
            </a:r>
            <a:r>
              <a:rPr lang="ru-RU" dirty="0"/>
              <a:t>«</a:t>
            </a:r>
            <a:r>
              <a:rPr lang="ru-RU" dirty="0" err="1"/>
              <a:t>Неміс</a:t>
            </a:r>
            <a:r>
              <a:rPr lang="ru-RU" dirty="0"/>
              <a:t> </a:t>
            </a:r>
            <a:r>
              <a:rPr lang="ru-RU" dirty="0" err="1"/>
              <a:t>тілі</a:t>
            </a:r>
            <a:r>
              <a:rPr lang="ru-RU" dirty="0"/>
              <a:t> </a:t>
            </a:r>
            <a:r>
              <a:rPr lang="ru-RU" dirty="0" err="1"/>
              <a:t>грамматикасы</a:t>
            </a:r>
            <a:r>
              <a:rPr lang="ru-RU" dirty="0"/>
              <a:t>». </a:t>
            </a:r>
            <a:r>
              <a:rPr lang="ru-RU" dirty="0" err="1"/>
              <a:t>Мұнда бүкіл герман</a:t>
            </a:r>
            <a:r>
              <a:rPr lang="ru-RU" dirty="0"/>
              <a:t> </a:t>
            </a:r>
            <a:r>
              <a:rPr lang="ru-RU" dirty="0" err="1"/>
              <a:t>тілдерін</a:t>
            </a:r>
            <a:r>
              <a:rPr lang="ru-RU" dirty="0"/>
              <a:t> </a:t>
            </a:r>
            <a:r>
              <a:rPr lang="ru-RU" dirty="0" err="1"/>
              <a:t>бір-біріне</a:t>
            </a:r>
            <a:r>
              <a:rPr lang="ru-RU" dirty="0"/>
              <a:t> </a:t>
            </a:r>
            <a:r>
              <a:rPr lang="ru-RU" dirty="0" err="1"/>
              <a:t>тарихи</a:t>
            </a:r>
            <a:r>
              <a:rPr lang="ru-RU" dirty="0"/>
              <a:t> </a:t>
            </a:r>
            <a:r>
              <a:rPr lang="ru-RU" dirty="0" err="1"/>
              <a:t>тұрғыда салыстыра</a:t>
            </a:r>
            <a:r>
              <a:rPr lang="ru-RU" dirty="0"/>
              <a:t> </a:t>
            </a:r>
            <a:r>
              <a:rPr lang="ru-RU" dirty="0" err="1"/>
              <a:t>зерттейді</a:t>
            </a:r>
            <a:r>
              <a:rPr lang="ru-RU" dirty="0"/>
              <a:t>. </a:t>
            </a:r>
            <a:r>
              <a:rPr lang="ru-RU" dirty="0" err="1"/>
              <a:t>Бұл еңбек салыстырмалы-тарихи</a:t>
            </a:r>
            <a:r>
              <a:rPr lang="ru-RU" dirty="0"/>
              <a:t> </a:t>
            </a:r>
            <a:r>
              <a:rPr lang="ru-RU" dirty="0" err="1"/>
              <a:t>тіл</a:t>
            </a:r>
            <a:r>
              <a:rPr lang="ru-RU" dirty="0"/>
              <a:t> </a:t>
            </a:r>
            <a:r>
              <a:rPr lang="ru-RU" dirty="0" err="1"/>
              <a:t>білімінің   теориялық жағынан </a:t>
            </a:r>
            <a:r>
              <a:rPr lang="ru-RU" dirty="0"/>
              <a:t>да, </a:t>
            </a:r>
            <a:r>
              <a:rPr lang="ru-RU" dirty="0" err="1"/>
              <a:t>практикалық   жағынан </a:t>
            </a:r>
            <a:r>
              <a:rPr lang="ru-RU" dirty="0"/>
              <a:t>да </a:t>
            </a:r>
            <a:r>
              <a:rPr lang="ru-RU" dirty="0" err="1"/>
              <a:t>ілгері</a:t>
            </a:r>
            <a:r>
              <a:rPr lang="ru-RU" dirty="0"/>
              <a:t> </a:t>
            </a:r>
            <a:r>
              <a:rPr lang="ru-RU" dirty="0" err="1"/>
              <a:t>дамуына</a:t>
            </a:r>
            <a:r>
              <a:rPr lang="ru-RU" dirty="0"/>
              <a:t> </a:t>
            </a:r>
            <a:r>
              <a:rPr lang="ru-RU" dirty="0" err="1"/>
              <a:t>зор</a:t>
            </a:r>
            <a:r>
              <a:rPr lang="ru-RU" dirty="0"/>
              <a:t> </a:t>
            </a:r>
            <a:r>
              <a:rPr lang="ru-RU" dirty="0" err="1"/>
              <a:t>әсерін тигізді</a:t>
            </a:r>
            <a:r>
              <a:rPr lang="ru-RU" dirty="0"/>
              <a:t>.</a:t>
            </a:r>
          </a:p>
        </p:txBody>
      </p:sp>
      <p:pic>
        <p:nvPicPr>
          <p:cNvPr id="57346" name="Picture 2" descr="Jacob Grim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620688"/>
            <a:ext cx="3168352" cy="5162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Виктор Максимович </a:t>
            </a:r>
            <a:r>
              <a:rPr lang="ru-RU" b="1" dirty="0" err="1" smtClean="0"/>
              <a:t>Жирмунский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(21.07/02.08 1891, Петербург - 31.01. 1971 ж., Ленинград) – </a:t>
            </a:r>
            <a:r>
              <a:rPr lang="ru-RU" dirty="0" err="1" smtClean="0"/>
              <a:t>танымал</a:t>
            </a:r>
            <a:r>
              <a:rPr lang="ru-RU" dirty="0" smtClean="0"/>
              <a:t> </a:t>
            </a:r>
            <a:r>
              <a:rPr lang="ru-RU" dirty="0" err="1" smtClean="0"/>
              <a:t>филолог-тіл</a:t>
            </a:r>
            <a:r>
              <a:rPr lang="ru-RU" dirty="0" smtClean="0"/>
              <a:t> </a:t>
            </a:r>
            <a:r>
              <a:rPr lang="ru-RU" dirty="0" err="1" smtClean="0"/>
              <a:t>маманы</a:t>
            </a:r>
            <a:r>
              <a:rPr lang="ru-RU" dirty="0" smtClean="0"/>
              <a:t>, </a:t>
            </a:r>
            <a:r>
              <a:rPr lang="ru-RU" dirty="0" err="1" smtClean="0"/>
              <a:t>әдебиетші</a:t>
            </a:r>
            <a:r>
              <a:rPr lang="ru-RU" dirty="0" smtClean="0"/>
              <a:t>, </a:t>
            </a:r>
            <a:r>
              <a:rPr lang="ru-RU" dirty="0"/>
              <a:t>фольклорист, </a:t>
            </a:r>
            <a:r>
              <a:rPr lang="ru-RU" dirty="0" err="1" smtClean="0"/>
              <a:t>Ресейдегі</a:t>
            </a:r>
            <a:r>
              <a:rPr lang="ru-RU" dirty="0" smtClean="0"/>
              <a:t> германистика </a:t>
            </a:r>
            <a:r>
              <a:rPr lang="ru-RU" dirty="0" err="1" smtClean="0"/>
              <a:t>мектебінің негізін</a:t>
            </a:r>
            <a:r>
              <a:rPr lang="ru-RU" dirty="0" smtClean="0"/>
              <a:t> </a:t>
            </a:r>
            <a:r>
              <a:rPr lang="ru-RU" dirty="0" err="1" smtClean="0"/>
              <a:t>қалаушы</a:t>
            </a:r>
            <a:r>
              <a:rPr lang="ru-RU" dirty="0" smtClean="0"/>
              <a:t>. </a:t>
            </a:r>
            <a:r>
              <a:rPr lang="ru-RU" dirty="0" err="1" smtClean="0"/>
              <a:t>Дәрігердің жанұясынада дүниеге келген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</p:txBody>
      </p:sp>
      <p:pic>
        <p:nvPicPr>
          <p:cNvPr id="11266" name="Picture 2" descr="http://gdb.rferl.org/15FD4B98-4F92-4227-B874-61F22A2ACA43_mw1024_s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1552" y="1628800"/>
            <a:ext cx="3420888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278360" cy="4572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err="1" smtClean="0"/>
              <a:t>Еңбектері герман</a:t>
            </a:r>
            <a:r>
              <a:rPr lang="ru-RU" dirty="0" smtClean="0"/>
              <a:t> </a:t>
            </a:r>
            <a:r>
              <a:rPr lang="ru-RU" dirty="0" err="1" smtClean="0"/>
              <a:t>тілдерінің салыстырмалы</a:t>
            </a:r>
            <a:r>
              <a:rPr lang="ru-RU" dirty="0" smtClean="0"/>
              <a:t> </a:t>
            </a:r>
            <a:r>
              <a:rPr lang="ru-RU" dirty="0" err="1" smtClean="0"/>
              <a:t>грамматикасына</a:t>
            </a:r>
            <a:r>
              <a:rPr lang="ru-RU" dirty="0" smtClean="0"/>
              <a:t>, </a:t>
            </a:r>
            <a:r>
              <a:rPr lang="ru-RU" dirty="0" err="1" smtClean="0"/>
              <a:t>әр түрлі типті</a:t>
            </a:r>
            <a:r>
              <a:rPr lang="ru-RU" dirty="0" smtClean="0"/>
              <a:t> </a:t>
            </a:r>
            <a:r>
              <a:rPr lang="ru-RU" dirty="0" err="1" smtClean="0"/>
              <a:t>тілдердің грамматикалық құрылымын және фонетикалық заңдылықтарын, тілдердің әлеуметтік және территориялық дифференцациялауларына</a:t>
            </a:r>
            <a:r>
              <a:rPr lang="ru-RU" dirty="0" smtClean="0"/>
              <a:t>, </a:t>
            </a:r>
            <a:r>
              <a:rPr lang="ru-RU" dirty="0" err="1" smtClean="0"/>
              <a:t>неміс</a:t>
            </a:r>
            <a:r>
              <a:rPr lang="ru-RU" dirty="0" smtClean="0"/>
              <a:t> </a:t>
            </a:r>
            <a:r>
              <a:rPr lang="ru-RU" dirty="0" err="1" smtClean="0"/>
              <a:t>тілінің тарихы</a:t>
            </a:r>
            <a:r>
              <a:rPr lang="ru-RU" dirty="0" smtClean="0"/>
              <a:t> </a:t>
            </a:r>
            <a:r>
              <a:rPr lang="ru-RU" dirty="0" err="1" smtClean="0"/>
              <a:t>және оның диалектілерін</a:t>
            </a:r>
            <a:r>
              <a:rPr lang="ru-RU" dirty="0" smtClean="0"/>
              <a:t> </a:t>
            </a:r>
            <a:r>
              <a:rPr lang="ru-RU" dirty="0" err="1" smtClean="0"/>
              <a:t>зерттеуге</a:t>
            </a:r>
            <a:r>
              <a:rPr lang="ru-RU" dirty="0" smtClean="0"/>
              <a:t> </a:t>
            </a:r>
            <a:r>
              <a:rPr lang="ru-RU" dirty="0" err="1" smtClean="0"/>
              <a:t>арналған.</a:t>
            </a:r>
            <a:r>
              <a:rPr lang="ru-RU" dirty="0" smtClean="0"/>
              <a:t> </a:t>
            </a:r>
            <a:r>
              <a:rPr lang="ru-RU" dirty="0" err="1" smtClean="0"/>
              <a:t>Тарихи</a:t>
            </a:r>
            <a:r>
              <a:rPr lang="ru-RU" dirty="0" smtClean="0"/>
              <a:t> </a:t>
            </a:r>
            <a:r>
              <a:rPr lang="ru-RU" dirty="0" err="1" smtClean="0"/>
              <a:t>зерттеу</a:t>
            </a:r>
            <a:r>
              <a:rPr lang="ru-RU" dirty="0" smtClean="0"/>
              <a:t> </a:t>
            </a:r>
            <a:r>
              <a:rPr lang="ru-RU" dirty="0" err="1" smtClean="0"/>
              <a:t>олардың сол</a:t>
            </a:r>
            <a:r>
              <a:rPr lang="ru-RU" dirty="0" smtClean="0"/>
              <a:t> </a:t>
            </a:r>
            <a:r>
              <a:rPr lang="ru-RU" dirty="0" err="1" smtClean="0"/>
              <a:t>тілде</a:t>
            </a:r>
            <a:r>
              <a:rPr lang="ru-RU" dirty="0" smtClean="0"/>
              <a:t> </a:t>
            </a:r>
            <a:r>
              <a:rPr lang="ru-RU" dirty="0" err="1" smtClean="0"/>
              <a:t>сөйлеушілердің тарихымен</a:t>
            </a:r>
            <a:r>
              <a:rPr lang="ru-RU" dirty="0" smtClean="0"/>
              <a:t> </a:t>
            </a:r>
            <a:r>
              <a:rPr lang="ru-RU" dirty="0" err="1" smtClean="0"/>
              <a:t>байланысты</a:t>
            </a:r>
            <a:r>
              <a:rPr lang="ru-RU" dirty="0" smtClean="0"/>
              <a:t> </a:t>
            </a:r>
            <a:r>
              <a:rPr lang="ru-RU" dirty="0" err="1" smtClean="0"/>
              <a:t>деген</a:t>
            </a:r>
            <a:r>
              <a:rPr lang="ru-RU" dirty="0" smtClean="0"/>
              <a:t> </a:t>
            </a:r>
            <a:r>
              <a:rPr lang="ru-RU" dirty="0" err="1" smtClean="0"/>
              <a:t>тілдік</a:t>
            </a:r>
            <a:r>
              <a:rPr lang="ru-RU" dirty="0" smtClean="0"/>
              <a:t> </a:t>
            </a:r>
            <a:r>
              <a:rPr lang="ru-RU" dirty="0" err="1" smtClean="0"/>
              <a:t>концепциясына</a:t>
            </a:r>
            <a:r>
              <a:rPr lang="ru-RU" dirty="0" smtClean="0"/>
              <a:t> </a:t>
            </a:r>
            <a:r>
              <a:rPr lang="ru-RU" dirty="0" err="1" smtClean="0"/>
              <a:t>арналған екен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Picture 2" descr="C:\Users\Галым\Desktop\2 иностр яз\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724128" y="1700808"/>
            <a:ext cx="3108163" cy="4429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43808" y="1527048"/>
            <a:ext cx="5961864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err="1" smtClean="0"/>
              <a:t>Басты</a:t>
            </a:r>
            <a:r>
              <a:rPr lang="ru-RU" dirty="0" smtClean="0"/>
              <a:t> </a:t>
            </a:r>
            <a:r>
              <a:rPr lang="ru-RU" dirty="0" err="1" smtClean="0"/>
              <a:t>мақсаты: тілдердің ішкі</a:t>
            </a:r>
            <a:r>
              <a:rPr lang="ru-RU" dirty="0" smtClean="0"/>
              <a:t> </a:t>
            </a:r>
            <a:r>
              <a:rPr lang="ru-RU" dirty="0" err="1" smtClean="0"/>
              <a:t>заңдылықтарын анықтау болып</a:t>
            </a:r>
            <a:r>
              <a:rPr lang="ru-RU" dirty="0" smtClean="0"/>
              <a:t> </a:t>
            </a:r>
            <a:r>
              <a:rPr lang="ru-RU" dirty="0" err="1" smtClean="0"/>
              <a:t>табылады</a:t>
            </a:r>
            <a:r>
              <a:rPr lang="ru-RU" dirty="0" smtClean="0"/>
              <a:t>. </a:t>
            </a:r>
            <a:r>
              <a:rPr lang="ru-RU" dirty="0" err="1" smtClean="0"/>
              <a:t>Фундаменталды</a:t>
            </a:r>
            <a:r>
              <a:rPr lang="ru-RU" dirty="0" smtClean="0"/>
              <a:t> </a:t>
            </a:r>
            <a:r>
              <a:rPr lang="ru-RU" dirty="0" err="1" smtClean="0"/>
              <a:t>еңбегі </a:t>
            </a:r>
            <a:r>
              <a:rPr lang="ru-RU" dirty="0" smtClean="0"/>
              <a:t>"Немецкая диалектология", </a:t>
            </a:r>
            <a:r>
              <a:rPr lang="ru-RU" dirty="0" err="1" smtClean="0"/>
              <a:t>неміс</a:t>
            </a:r>
            <a:r>
              <a:rPr lang="ru-RU" dirty="0" smtClean="0"/>
              <a:t> </a:t>
            </a:r>
            <a:r>
              <a:rPr lang="ru-RU" dirty="0" err="1" smtClean="0"/>
              <a:t>тіліне</a:t>
            </a:r>
            <a:r>
              <a:rPr lang="ru-RU" dirty="0" smtClean="0"/>
              <a:t> </a:t>
            </a:r>
            <a:r>
              <a:rPr lang="ru-RU" dirty="0" err="1" smtClean="0"/>
              <a:t>аударылған </a:t>
            </a:r>
            <a:r>
              <a:rPr lang="ru-RU" dirty="0" smtClean="0"/>
              <a:t>(1962), </a:t>
            </a:r>
            <a:r>
              <a:rPr lang="ru-RU" dirty="0" err="1" smtClean="0"/>
              <a:t>неміс</a:t>
            </a:r>
            <a:r>
              <a:rPr lang="ru-RU" dirty="0" smtClean="0"/>
              <a:t> </a:t>
            </a:r>
            <a:r>
              <a:rPr lang="ru-RU" dirty="0" err="1" smtClean="0"/>
              <a:t>диалектілерінің салыстырмалы</a:t>
            </a:r>
            <a:r>
              <a:rPr lang="ru-RU" dirty="0" smtClean="0"/>
              <a:t> </a:t>
            </a:r>
            <a:r>
              <a:rPr lang="ru-RU" dirty="0" err="1" smtClean="0"/>
              <a:t>тарихи</a:t>
            </a:r>
            <a:r>
              <a:rPr lang="ru-RU" dirty="0" smtClean="0"/>
              <a:t> </a:t>
            </a:r>
            <a:r>
              <a:rPr lang="ru-RU" dirty="0" err="1" smtClean="0"/>
              <a:t>грамматикасы</a:t>
            </a:r>
            <a:r>
              <a:rPr lang="ru-RU" dirty="0" smtClean="0"/>
              <a:t>, </a:t>
            </a:r>
            <a:r>
              <a:rPr lang="ru-RU" dirty="0" err="1" smtClean="0"/>
              <a:t>олардың жалпы</a:t>
            </a:r>
            <a:r>
              <a:rPr lang="ru-RU" dirty="0" smtClean="0"/>
              <a:t> </a:t>
            </a:r>
            <a:r>
              <a:rPr lang="ru-RU" dirty="0" err="1" smtClean="0"/>
              <a:t>қалыптасу заңдылықтарының сипаттамасы</a:t>
            </a:r>
            <a:r>
              <a:rPr lang="ru-RU" dirty="0" smtClean="0"/>
              <a:t> </a:t>
            </a:r>
            <a:r>
              <a:rPr lang="ru-RU" dirty="0" err="1" smtClean="0"/>
              <a:t>берілген</a:t>
            </a:r>
            <a:r>
              <a:rPr lang="ru-RU" dirty="0" smtClean="0"/>
              <a:t>.  </a:t>
            </a:r>
            <a:endParaRPr lang="ru-RU" dirty="0"/>
          </a:p>
        </p:txBody>
      </p:sp>
      <p:pic>
        <p:nvPicPr>
          <p:cNvPr id="4" name="Picture 2" descr="C:\Users\Галым\Desktop\2 иностр яз\13.tif"/>
          <p:cNvPicPr>
            <a:picLocks noChangeAspect="1" noChangeArrowheads="1"/>
          </p:cNvPicPr>
          <p:nvPr/>
        </p:nvPicPr>
        <p:blipFill>
          <a:blip r:embed="rId2" cstate="print"/>
          <a:srcRect b="4833"/>
          <a:stretch>
            <a:fillRect/>
          </a:stretch>
        </p:blipFill>
        <p:spPr bwMode="auto">
          <a:xfrm>
            <a:off x="0" y="1412776"/>
            <a:ext cx="3000396" cy="4219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err="1" smtClean="0"/>
              <a:t>Тіл</a:t>
            </a:r>
            <a:r>
              <a:rPr lang="ru-RU" dirty="0" smtClean="0"/>
              <a:t> </a:t>
            </a:r>
            <a:r>
              <a:rPr lang="ru-RU" dirty="0" err="1" smtClean="0"/>
              <a:t>социологиясының негізін</a:t>
            </a:r>
            <a:r>
              <a:rPr lang="ru-RU" dirty="0" smtClean="0"/>
              <a:t> </a:t>
            </a:r>
            <a:r>
              <a:rPr lang="ru-RU" dirty="0" err="1" smtClean="0"/>
              <a:t>қалаушылардың бірі</a:t>
            </a:r>
            <a:r>
              <a:rPr lang="ru-RU" dirty="0" smtClean="0"/>
              <a:t> </a:t>
            </a:r>
            <a:r>
              <a:rPr lang="ru-RU" dirty="0" err="1" smtClean="0"/>
              <a:t>ретінде</a:t>
            </a:r>
            <a:r>
              <a:rPr lang="ru-RU" dirty="0" smtClean="0"/>
              <a:t> </a:t>
            </a:r>
            <a:r>
              <a:rPr lang="ru-RU" dirty="0" err="1" smtClean="0"/>
              <a:t>тілдің әлеуметтік дифференциациясын</a:t>
            </a:r>
            <a:r>
              <a:rPr lang="ru-RU" dirty="0" smtClean="0"/>
              <a:t> </a:t>
            </a:r>
            <a:r>
              <a:rPr lang="ru-RU" dirty="0" err="1" smtClean="0"/>
              <a:t>территориялық вариативтілікпен</a:t>
            </a:r>
            <a:r>
              <a:rPr lang="ru-RU" dirty="0" smtClean="0"/>
              <a:t> </a:t>
            </a:r>
            <a:r>
              <a:rPr lang="ru-RU" dirty="0" err="1" smtClean="0"/>
              <a:t>байланыстырды</a:t>
            </a:r>
            <a:r>
              <a:rPr lang="ru-RU" dirty="0" smtClean="0"/>
              <a:t>. </a:t>
            </a:r>
            <a:r>
              <a:rPr lang="ru-RU" dirty="0" err="1" smtClean="0"/>
              <a:t>Ол</a:t>
            </a:r>
            <a:r>
              <a:rPr lang="ru-RU" dirty="0" smtClean="0"/>
              <a:t> </a:t>
            </a:r>
            <a:r>
              <a:rPr lang="ru-RU" dirty="0" err="1" smtClean="0"/>
              <a:t>алғаш болып</a:t>
            </a:r>
            <a:r>
              <a:rPr lang="ru-RU" dirty="0" smtClean="0"/>
              <a:t> </a:t>
            </a:r>
            <a:r>
              <a:rPr lang="ru-RU" dirty="0" err="1" smtClean="0"/>
              <a:t>түбектік диалектологияның негізін</a:t>
            </a:r>
            <a:r>
              <a:rPr lang="ru-RU" dirty="0" smtClean="0"/>
              <a:t> </a:t>
            </a:r>
            <a:r>
              <a:rPr lang="ru-RU" dirty="0" err="1" smtClean="0"/>
              <a:t>қалады.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err="1" smtClean="0">
                <a:solidFill>
                  <a:schemeClr val="tx1"/>
                </a:solidFill>
              </a:rPr>
              <a:t>В.М.Жирмунскийд</a:t>
            </a:r>
            <a:r>
              <a:rPr lang="kk-KZ" sz="4000" dirty="0" smtClean="0">
                <a:solidFill>
                  <a:schemeClr val="tx1"/>
                </a:solidFill>
              </a:rPr>
              <a:t>ің басты еңбектері</a:t>
            </a:r>
            <a:r>
              <a:rPr lang="ru-RU" sz="4000" dirty="0" smtClean="0">
                <a:solidFill>
                  <a:schemeClr val="tx1"/>
                </a:solidFill>
              </a:rPr>
              <a:t>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Рифма</a:t>
            </a:r>
            <a:r>
              <a:rPr lang="ru-RU" dirty="0"/>
              <a:t>, ее история и теория. </a:t>
            </a:r>
            <a:r>
              <a:rPr lang="ru-RU" dirty="0" err="1"/>
              <a:t>Пгр</a:t>
            </a:r>
            <a:r>
              <a:rPr lang="ru-RU" dirty="0"/>
              <a:t>., 1923;</a:t>
            </a:r>
          </a:p>
          <a:p>
            <a:r>
              <a:rPr lang="ru-RU" dirty="0"/>
              <a:t>Байрон и Пушкин. Из истории романтической поэмы. Л., 1924;</a:t>
            </a:r>
          </a:p>
          <a:p>
            <a:r>
              <a:rPr lang="ru-RU" dirty="0"/>
              <a:t>Вопросы теории литературы. Статьи 1916-1926. Л., 1928;</a:t>
            </a:r>
          </a:p>
          <a:p>
            <a:r>
              <a:rPr lang="ru-RU" dirty="0" err="1"/>
              <a:t>Die</a:t>
            </a:r>
            <a:r>
              <a:rPr lang="ru-RU" dirty="0"/>
              <a:t> </a:t>
            </a:r>
            <a:r>
              <a:rPr lang="ru-RU" dirty="0" err="1"/>
              <a:t>deutschen</a:t>
            </a:r>
            <a:r>
              <a:rPr lang="ru-RU" dirty="0"/>
              <a:t> </a:t>
            </a:r>
            <a:r>
              <a:rPr lang="ru-RU" dirty="0" err="1"/>
              <a:t>Kolonien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der</a:t>
            </a:r>
            <a:r>
              <a:rPr lang="ru-RU" dirty="0"/>
              <a:t> </a:t>
            </a:r>
            <a:r>
              <a:rPr lang="ru-RU" dirty="0" err="1"/>
              <a:t>Ukraine</a:t>
            </a:r>
            <a:r>
              <a:rPr lang="ru-RU" dirty="0"/>
              <a:t>. </a:t>
            </a:r>
            <a:r>
              <a:rPr lang="ru-RU" dirty="0" err="1"/>
              <a:t>Geschichte</a:t>
            </a:r>
            <a:r>
              <a:rPr lang="ru-RU" dirty="0"/>
              <a:t>. </a:t>
            </a:r>
            <a:r>
              <a:rPr lang="ru-RU" dirty="0" err="1"/>
              <a:t>Mundarten</a:t>
            </a:r>
            <a:r>
              <a:rPr lang="ru-RU" dirty="0"/>
              <a:t>. </a:t>
            </a:r>
            <a:r>
              <a:rPr lang="ru-RU" dirty="0" err="1"/>
              <a:t>Volkslied</a:t>
            </a:r>
            <a:r>
              <a:rPr lang="ru-RU" dirty="0"/>
              <a:t>. </a:t>
            </a:r>
            <a:r>
              <a:rPr lang="ru-RU" dirty="0" err="1"/>
              <a:t>Volkskunde</a:t>
            </a:r>
            <a:r>
              <a:rPr lang="ru-RU" dirty="0"/>
              <a:t>. </a:t>
            </a:r>
            <a:r>
              <a:rPr lang="ru-RU" dirty="0" err="1"/>
              <a:t>Charkow</a:t>
            </a:r>
            <a:r>
              <a:rPr lang="ru-RU" dirty="0"/>
              <a:t>, 1928;</a:t>
            </a:r>
          </a:p>
          <a:p>
            <a:r>
              <a:rPr lang="ru-RU" dirty="0"/>
              <a:t>Национальный язык и социальные диалекты. Л., 1936;</a:t>
            </a:r>
          </a:p>
          <a:p>
            <a:r>
              <a:rPr lang="ru-RU" dirty="0"/>
              <a:t>Гете в русской литературе. Л., 1937;</a:t>
            </a:r>
          </a:p>
          <a:p>
            <a:r>
              <a:rPr lang="ru-RU" dirty="0"/>
              <a:t>Узбекский народный героический эпос. М., 1947 (в соавторстве с </a:t>
            </a:r>
            <a:r>
              <a:rPr lang="ru-RU" dirty="0" err="1"/>
              <a:t>Х.Т.Зарифовым</a:t>
            </a:r>
            <a:r>
              <a:rPr lang="ru-RU" dirty="0"/>
              <a:t>);</a:t>
            </a:r>
          </a:p>
          <a:p>
            <a:r>
              <a:rPr lang="ru-RU" dirty="0"/>
              <a:t>Немецкая диалектология. М.-Л., 1956;</a:t>
            </a:r>
          </a:p>
          <a:p>
            <a:r>
              <a:rPr lang="ru-RU" dirty="0"/>
              <a:t>Эпическое творчество славянских народов и проблемы сравнительного изучения эпоса. М., 1958;</a:t>
            </a:r>
          </a:p>
          <a:p>
            <a:r>
              <a:rPr lang="ru-RU" dirty="0"/>
              <a:t>Сказание об </a:t>
            </a:r>
            <a:r>
              <a:rPr lang="ru-RU" dirty="0" err="1"/>
              <a:t>Алпамыше</a:t>
            </a:r>
            <a:r>
              <a:rPr lang="ru-RU" dirty="0"/>
              <a:t> и богатырская сказка. М., 1960;</a:t>
            </a:r>
          </a:p>
          <a:p>
            <a:r>
              <a:rPr lang="ru-RU" dirty="0"/>
              <a:t>Народный героический эпос. Сравнительно-исторические очерки. М.-Л., 1962;</a:t>
            </a:r>
          </a:p>
          <a:p>
            <a:r>
              <a:rPr lang="ru-RU" dirty="0"/>
              <a:t>Введение в сравнительное изучение германских языков. М.-Л., 1964;</a:t>
            </a:r>
          </a:p>
          <a:p>
            <a:r>
              <a:rPr lang="ru-RU" dirty="0"/>
              <a:t>История немецкого языка. Изд. 5-ое. М., 1965.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Александр Иванович Смирницкий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/>
              <a:t> (24 </a:t>
            </a:r>
            <a:r>
              <a:rPr lang="ru-RU" dirty="0" err="1" smtClean="0"/>
              <a:t>наурыз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>
                <a:hlinkClick r:id="rId2" tooltip="6 апреля"/>
              </a:rPr>
              <a:t>6 </a:t>
            </a:r>
            <a:r>
              <a:rPr lang="ru-RU" dirty="0" err="1" smtClean="0"/>
              <a:t>сәуір</a:t>
            </a:r>
            <a:r>
              <a:rPr lang="ru-RU" dirty="0" smtClean="0"/>
              <a:t>)</a:t>
            </a:r>
            <a:r>
              <a:rPr lang="ru-RU" dirty="0"/>
              <a:t> </a:t>
            </a:r>
            <a:r>
              <a:rPr lang="ru-RU" dirty="0">
                <a:hlinkClick r:id="rId3" tooltip="1903 год"/>
              </a:rPr>
              <a:t>1903</a:t>
            </a:r>
            <a:r>
              <a:rPr lang="ru-RU" dirty="0"/>
              <a:t>, </a:t>
            </a:r>
            <a:r>
              <a:rPr lang="ru-RU" dirty="0">
                <a:hlinkClick r:id="rId4" tooltip="Москва"/>
              </a:rPr>
              <a:t>Москва</a:t>
            </a:r>
            <a:r>
              <a:rPr lang="ru-RU" dirty="0"/>
              <a:t> — </a:t>
            </a:r>
            <a:r>
              <a:rPr lang="ru-RU" dirty="0">
                <a:hlinkClick r:id="rId5" tooltip="22 апреля"/>
              </a:rPr>
              <a:t>22 апреля</a:t>
            </a:r>
            <a:r>
              <a:rPr lang="ru-RU" dirty="0">
                <a:hlinkClick r:id="rId6" tooltip="1954 год"/>
              </a:rPr>
              <a:t>1954</a:t>
            </a:r>
            <a:r>
              <a:rPr lang="ru-RU" dirty="0"/>
              <a:t>, </a:t>
            </a:r>
            <a:r>
              <a:rPr lang="ru-RU" dirty="0">
                <a:hlinkClick r:id="rId4" tooltip="Москва"/>
              </a:rPr>
              <a:t>Москва</a:t>
            </a:r>
            <a:r>
              <a:rPr lang="ru-RU" dirty="0"/>
              <a:t>) — </a:t>
            </a:r>
            <a:r>
              <a:rPr lang="ru-RU" dirty="0" err="1" smtClean="0"/>
              <a:t>кеңес</a:t>
            </a:r>
            <a:r>
              <a:rPr lang="ru-RU" dirty="0"/>
              <a:t> </a:t>
            </a:r>
            <a:r>
              <a:rPr lang="ru-RU" dirty="0" err="1" smtClean="0"/>
              <a:t>лингвисті</a:t>
            </a:r>
            <a:r>
              <a:rPr lang="ru-RU" dirty="0" smtClean="0"/>
              <a:t>, </a:t>
            </a:r>
            <a:r>
              <a:rPr lang="ru-RU" dirty="0"/>
              <a:t>профессор. </a:t>
            </a:r>
            <a:r>
              <a:rPr lang="ru-RU" dirty="0" err="1" smtClean="0"/>
              <a:t>Еңбектері: ағылшын тілі</a:t>
            </a:r>
            <a:r>
              <a:rPr lang="ru-RU" dirty="0" smtClean="0"/>
              <a:t>, скандинав </a:t>
            </a:r>
            <a:r>
              <a:rPr lang="ru-RU" dirty="0" err="1" smtClean="0"/>
              <a:t>тілдері</a:t>
            </a:r>
            <a:r>
              <a:rPr lang="ru-RU" dirty="0" smtClean="0"/>
              <a:t>, германистика, </a:t>
            </a:r>
            <a:r>
              <a:rPr lang="ru-RU" dirty="0" err="1" smtClean="0"/>
              <a:t>жалпы</a:t>
            </a:r>
            <a:r>
              <a:rPr lang="ru-RU" dirty="0" smtClean="0"/>
              <a:t> морфология, грамматика </a:t>
            </a:r>
            <a:r>
              <a:rPr lang="ru-RU" dirty="0" err="1" smtClean="0"/>
              <a:t>теориясы</a:t>
            </a:r>
            <a:r>
              <a:rPr lang="ru-RU" dirty="0" smtClean="0"/>
              <a:t>, </a:t>
            </a:r>
            <a:r>
              <a:rPr lang="ru-RU" dirty="0" err="1" smtClean="0"/>
              <a:t>герман</a:t>
            </a:r>
            <a:r>
              <a:rPr lang="ru-RU" dirty="0" smtClean="0"/>
              <a:t> </a:t>
            </a:r>
            <a:r>
              <a:rPr lang="ru-RU" dirty="0" err="1" smtClean="0"/>
              <a:t>тілдерінің аудармасы</a:t>
            </a:r>
            <a:r>
              <a:rPr lang="ru-RU" dirty="0" smtClean="0"/>
              <a:t> </a:t>
            </a:r>
            <a:r>
              <a:rPr lang="ru-RU" dirty="0" err="1" smtClean="0"/>
              <a:t>бойынша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0482" name="Picture 2" descr="http://www.lunn.sci-nnov.ru/_data/objects/0000/0237/image0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1556792"/>
            <a:ext cx="3456384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err="1" smtClean="0"/>
              <a:t>Еңбектерінде ол</a:t>
            </a:r>
            <a:r>
              <a:rPr lang="ru-RU" dirty="0" smtClean="0"/>
              <a:t> </a:t>
            </a:r>
            <a:r>
              <a:rPr lang="ru-RU" dirty="0" err="1" smtClean="0"/>
              <a:t>герман</a:t>
            </a:r>
            <a:r>
              <a:rPr lang="ru-RU" dirty="0" smtClean="0"/>
              <a:t> </a:t>
            </a:r>
            <a:r>
              <a:rPr lang="ru-RU" dirty="0" err="1" smtClean="0"/>
              <a:t>тілдерінің морфологиялық ерекшеліктерін</a:t>
            </a:r>
            <a:r>
              <a:rPr lang="ru-RU" dirty="0" smtClean="0"/>
              <a:t> </a:t>
            </a:r>
            <a:r>
              <a:rPr lang="ru-RU" dirty="0" err="1" smtClean="0"/>
              <a:t>зерттеген</a:t>
            </a:r>
            <a:r>
              <a:rPr lang="ru-RU" dirty="0" smtClean="0"/>
              <a:t>. Смирницкий </a:t>
            </a:r>
            <a:r>
              <a:rPr lang="ru-RU" dirty="0" err="1" smtClean="0"/>
              <a:t>сөз </a:t>
            </a:r>
            <a:r>
              <a:rPr lang="ru-RU" dirty="0" smtClean="0"/>
              <a:t>форма </a:t>
            </a:r>
            <a:r>
              <a:rPr lang="ru-RU" dirty="0" err="1" smtClean="0"/>
              <a:t>деген</a:t>
            </a:r>
            <a:r>
              <a:rPr lang="ru-RU" dirty="0" smtClean="0"/>
              <a:t> </a:t>
            </a:r>
            <a:r>
              <a:rPr lang="ru-RU" dirty="0" err="1" smtClean="0"/>
              <a:t>терминді</a:t>
            </a:r>
            <a:r>
              <a:rPr lang="ru-RU" dirty="0" smtClean="0"/>
              <a:t> </a:t>
            </a:r>
            <a:r>
              <a:rPr lang="ru-RU" dirty="0" err="1" smtClean="0"/>
              <a:t>енгізген</a:t>
            </a:r>
            <a:r>
              <a:rPr lang="ru-RU" dirty="0" smtClean="0"/>
              <a:t>. </a:t>
            </a:r>
            <a:r>
              <a:rPr lang="ru-RU" dirty="0" err="1" smtClean="0"/>
              <a:t>Ағылшын тілінің граммматикасындағы </a:t>
            </a:r>
            <a:r>
              <a:rPr lang="ru-RU" dirty="0" smtClean="0"/>
              <a:t>конверсия </a:t>
            </a:r>
            <a:r>
              <a:rPr lang="ru-RU" dirty="0" err="1" smtClean="0"/>
              <a:t>деген</a:t>
            </a:r>
            <a:r>
              <a:rPr lang="ru-RU" dirty="0" smtClean="0"/>
              <a:t> </a:t>
            </a:r>
            <a:r>
              <a:rPr lang="ru-RU" dirty="0" err="1" smtClean="0"/>
              <a:t>түсінікті  қалыптастыруға үлес қосқан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rganization Chart 4"/>
          <p:cNvGraphicFramePr>
            <a:graphicFrameLocks/>
          </p:cNvGraphicFramePr>
          <p:nvPr>
            <p:ph sz="half" idx="2"/>
          </p:nvPr>
        </p:nvGraphicFramePr>
        <p:xfrm>
          <a:off x="900113" y="836613"/>
          <a:ext cx="7786687" cy="5289550"/>
        </p:xfrm>
        <a:graphic>
          <a:graphicData uri="http://schemas.openxmlformats.org/drawingml/2006/compatibility">
            <com:legacyDrawing xmlns:com="http://schemas.openxmlformats.org/drawingml/2006/compatibility" spid="_x0000_s30722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Негізгі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еңбектері: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770984" cy="4525963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  <a:p>
            <a:r>
              <a:rPr lang="ru-RU" dirty="0">
                <a:hlinkClick r:id="rId2" tooltip="Русско-английский словарь (страница отсутствует)"/>
              </a:rPr>
              <a:t>Русско-английский словарь</a:t>
            </a:r>
            <a:r>
              <a:rPr lang="ru-RU" dirty="0"/>
              <a:t> под редакцией Смирницкого. М, 1958.</a:t>
            </a:r>
            <a:r>
              <a:rPr lang="ru-RU" dirty="0">
                <a:hlinkClick r:id="rId3" tooltip="Титульный лист"/>
              </a:rPr>
              <a:t>Титульный лист</a:t>
            </a:r>
            <a:endParaRPr lang="ru-RU" dirty="0"/>
          </a:p>
          <a:p>
            <a:r>
              <a:rPr lang="ru-RU" b="1" dirty="0"/>
              <a:t>Статьи</a:t>
            </a:r>
            <a:r>
              <a:rPr lang="ru-RU" dirty="0"/>
              <a:t>[</a:t>
            </a:r>
            <a:r>
              <a:rPr lang="ru-RU" dirty="0">
                <a:hlinkClick r:id="rId4" tooltip="Редактировать раздел «Статьи»"/>
              </a:rPr>
              <a:t>править</a:t>
            </a:r>
            <a:r>
              <a:rPr lang="ru-RU" dirty="0"/>
              <a:t> | </a:t>
            </a:r>
            <a:r>
              <a:rPr lang="ru-RU" dirty="0" err="1">
                <a:hlinkClick r:id="rId5" tooltip="Редактировать раздел «Статьи»"/>
              </a:rPr>
              <a:t>править</a:t>
            </a:r>
            <a:r>
              <a:rPr lang="ru-RU" dirty="0">
                <a:hlinkClick r:id="rId5" tooltip="Редактировать раздел «Статьи»"/>
              </a:rPr>
              <a:t> </a:t>
            </a:r>
            <a:r>
              <a:rPr lang="ru-RU" dirty="0" err="1">
                <a:hlinkClick r:id="rId5" tooltip="Редактировать раздел «Статьи»"/>
              </a:rPr>
              <a:t>вики-текст</a:t>
            </a:r>
            <a:r>
              <a:rPr lang="ru-RU" dirty="0"/>
              <a:t>]</a:t>
            </a:r>
            <a:endParaRPr lang="ru-RU" b="1" dirty="0"/>
          </a:p>
          <a:p>
            <a:r>
              <a:rPr lang="ru-RU" dirty="0"/>
              <a:t>Некоторые замечания о принципах морфологического анализа основ // Доклады и сообщения филологического факультета МГУ. М., 1948, </a:t>
            </a:r>
            <a:r>
              <a:rPr lang="ru-RU" dirty="0" err="1"/>
              <a:t>вып</a:t>
            </a:r>
            <a:r>
              <a:rPr lang="ru-RU" dirty="0"/>
              <a:t>. 5, с. 21—26.</a:t>
            </a:r>
          </a:p>
          <a:p>
            <a:r>
              <a:rPr lang="ru-RU" dirty="0"/>
              <a:t>К вопросу о слове (проблема отдельности слова) // Вопросы теории и истории языка. М.: </a:t>
            </a:r>
            <a:r>
              <a:rPr lang="ru-RU" dirty="0">
                <a:hlinkClick r:id="rId6" tooltip="Наука (издательство)"/>
              </a:rPr>
              <a:t>Изд-во АН СССР</a:t>
            </a:r>
            <a:r>
              <a:rPr lang="ru-RU" dirty="0"/>
              <a:t>, 1952, с. 182—203.</a:t>
            </a:r>
          </a:p>
          <a:p>
            <a:r>
              <a:rPr lang="ru-RU" dirty="0"/>
              <a:t>Об особенностях обозначения направления движения в отдельных языках (к методике сопоставительного изучения языков) // Иностранные языки в школе, 1953, № 2, с. 3—12.</a:t>
            </a:r>
          </a:p>
          <a:p>
            <a:r>
              <a:rPr lang="ru-RU" dirty="0"/>
              <a:t>Так называемая конверсия и чередование звуков в английском языке // Иностранные языки в школе, 1953, № 5, с. 21—31.</a:t>
            </a:r>
          </a:p>
          <a:p>
            <a:r>
              <a:rPr lang="ru-RU" dirty="0"/>
              <a:t>К вопросу о слове (проблема тождества слова) // Труды Института языкознания АН СССР. М., 1954, т. 4, с. 3—49.</a:t>
            </a:r>
          </a:p>
          <a:p>
            <a:r>
              <a:rPr lang="ru-RU" dirty="0"/>
              <a:t>Лексическое и грамматическое в слове // Вопросы грамматического строя. М.: АН СССР, 1955, с. 11—53.</a:t>
            </a:r>
          </a:p>
          <a:p>
            <a:r>
              <a:rPr lang="ru-RU" dirty="0"/>
              <a:t>Перфект и категория временной отнесенности. Состав перфектных форм. Значение перфекта // Иностранные языки в школе. 1955, № 1, с. 3—11; № 2, с. 15—29.</a:t>
            </a:r>
          </a:p>
          <a:p>
            <a:r>
              <a:rPr lang="ru-RU" dirty="0"/>
              <a:t>Аналитические формы // </a:t>
            </a:r>
            <a:r>
              <a:rPr lang="ru-RU" dirty="0">
                <a:hlinkClick r:id="rId7" tooltip="Вопросы языкознания"/>
              </a:rPr>
              <a:t>Вопросы языкознания</a:t>
            </a:r>
            <a:r>
              <a:rPr lang="ru-RU" dirty="0"/>
              <a:t>, 1956, № 2, с. 41—52.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2530" name="Picture 2" descr="https://upload.wikimedia.org/wikipedia/commons/thumb/4/47/%D0%A0%D1%83%D1%81%D1%81%D0%BA%D0%BE-%D0%B0%D0%BD%D0%B3%D0%BB%D0%B8%D0%B9%D1%81%D0%BA%D0%B8%D0%B9_%D1%81%D0%BB%D0%BE%D0%B2%D0%B0%D1%80%D1%8C_1958.JPG/320px-%D0%A0%D1%83%D1%81%D1%81%D0%BA%D0%BE-%D0%B0%D0%BD%D0%B3%D0%BB%D0%B8%D0%B9%D1%81%D0%BA%D0%B8%D0%B9_%D1%81%D0%BB%D0%BE%D0%B2%D0%B0%D1%80%D1%8C_195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0" y="1628800"/>
            <a:ext cx="2652464" cy="4348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Виктория Николаевна Ярцева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(</a:t>
            </a:r>
            <a:r>
              <a:rPr lang="ru-RU" dirty="0"/>
              <a:t>21 </a:t>
            </a:r>
            <a:r>
              <a:rPr lang="ru-RU" dirty="0" err="1" smtClean="0"/>
              <a:t>қазан </a:t>
            </a:r>
            <a:r>
              <a:rPr lang="ru-RU" dirty="0"/>
              <a:t>(</a:t>
            </a:r>
            <a:r>
              <a:rPr lang="ru-RU" dirty="0">
                <a:hlinkClick r:id="rId2" tooltip="3 ноября"/>
              </a:rPr>
              <a:t>3 </a:t>
            </a:r>
            <a:r>
              <a:rPr lang="ru-RU" dirty="0" err="1" smtClean="0"/>
              <a:t>қараша</a:t>
            </a:r>
            <a:r>
              <a:rPr lang="ru-RU" dirty="0" smtClean="0"/>
              <a:t>)</a:t>
            </a:r>
            <a:r>
              <a:rPr lang="ru-RU" dirty="0"/>
              <a:t> </a:t>
            </a:r>
            <a:r>
              <a:rPr lang="ru-RU" dirty="0">
                <a:hlinkClick r:id="rId3" tooltip="1906 год"/>
              </a:rPr>
              <a:t>1906</a:t>
            </a:r>
            <a:r>
              <a:rPr lang="ru-RU" dirty="0"/>
              <a:t>, </a:t>
            </a:r>
            <a:r>
              <a:rPr lang="ru-RU" dirty="0">
                <a:hlinkClick r:id="rId4" tooltip="Санкт-Петербург"/>
              </a:rPr>
              <a:t>Санкт-Петербург</a:t>
            </a:r>
            <a:r>
              <a:rPr lang="ru-RU" dirty="0"/>
              <a:t> —</a:t>
            </a:r>
            <a:r>
              <a:rPr lang="ru-RU" dirty="0">
                <a:hlinkClick r:id="rId5" tooltip="27 сентября"/>
              </a:rPr>
              <a:t>27 </a:t>
            </a:r>
            <a:r>
              <a:rPr lang="ru-RU" dirty="0" err="1" smtClean="0"/>
              <a:t>қыркүйек</a:t>
            </a:r>
            <a:r>
              <a:rPr lang="ru-RU" dirty="0"/>
              <a:t> </a:t>
            </a:r>
            <a:r>
              <a:rPr lang="ru-RU" dirty="0">
                <a:hlinkClick r:id="rId6" tooltip="1999 год"/>
              </a:rPr>
              <a:t>1999</a:t>
            </a:r>
            <a:r>
              <a:rPr lang="ru-RU" dirty="0"/>
              <a:t>, </a:t>
            </a:r>
            <a:r>
              <a:rPr lang="ru-RU" dirty="0">
                <a:hlinkClick r:id="rId7" tooltip="Москва"/>
              </a:rPr>
              <a:t>Москва</a:t>
            </a:r>
            <a:r>
              <a:rPr lang="ru-RU" dirty="0"/>
              <a:t>) — </a:t>
            </a:r>
            <a:r>
              <a:rPr lang="ru-RU" dirty="0" err="1" smtClean="0"/>
              <a:t>кеңес және ресей</a:t>
            </a:r>
            <a:r>
              <a:rPr lang="ru-RU" dirty="0" smtClean="0"/>
              <a:t> </a:t>
            </a:r>
            <a:r>
              <a:rPr lang="ru-RU" dirty="0" err="1" smtClean="0"/>
              <a:t>тіл</a:t>
            </a:r>
            <a:r>
              <a:rPr lang="ru-RU" dirty="0" smtClean="0"/>
              <a:t> </a:t>
            </a:r>
            <a:r>
              <a:rPr lang="ru-RU" dirty="0" err="1" smtClean="0"/>
              <a:t>маманы</a:t>
            </a:r>
            <a:r>
              <a:rPr lang="ru-RU" dirty="0" smtClean="0"/>
              <a:t>, </a:t>
            </a:r>
            <a:r>
              <a:rPr lang="ru-RU" dirty="0"/>
              <a:t>профессор (1943), </a:t>
            </a:r>
            <a:r>
              <a:rPr lang="ru-RU" dirty="0" smtClean="0"/>
              <a:t>КСРО ҒА корреспондент </a:t>
            </a:r>
            <a:r>
              <a:rPr lang="ru-RU" dirty="0" err="1" smtClean="0"/>
              <a:t>мүшесі</a:t>
            </a:r>
            <a:r>
              <a:rPr lang="ru-RU" dirty="0"/>
              <a:t> (1968) </a:t>
            </a:r>
            <a:r>
              <a:rPr lang="ru-RU" dirty="0" err="1" smtClean="0"/>
              <a:t>және Саксон</a:t>
            </a:r>
            <a:r>
              <a:rPr lang="ru-RU" dirty="0" smtClean="0"/>
              <a:t> </a:t>
            </a:r>
            <a:r>
              <a:rPr lang="ru-RU" dirty="0" err="1" smtClean="0"/>
              <a:t>ғылым академиясының </a:t>
            </a:r>
            <a:r>
              <a:rPr lang="ru-RU" dirty="0" smtClean="0"/>
              <a:t>корреспондент </a:t>
            </a:r>
            <a:r>
              <a:rPr lang="ru-RU" dirty="0" err="1" smtClean="0"/>
              <a:t>мүшесі </a:t>
            </a:r>
            <a:r>
              <a:rPr lang="ru-RU" dirty="0" smtClean="0"/>
              <a:t>(</a:t>
            </a:r>
            <a:r>
              <a:rPr lang="ru-RU" dirty="0"/>
              <a:t>1976). </a:t>
            </a:r>
            <a:r>
              <a:rPr lang="ru-RU" dirty="0" smtClean="0"/>
              <a:t> </a:t>
            </a:r>
            <a:r>
              <a:rPr lang="ru-RU" dirty="0" err="1" smtClean="0"/>
              <a:t>Еңбектері: ағылшын тілінің тарихы</a:t>
            </a:r>
            <a:r>
              <a:rPr lang="ru-RU" dirty="0" smtClean="0"/>
              <a:t> мен </a:t>
            </a:r>
            <a:r>
              <a:rPr lang="ru-RU" dirty="0" err="1" smtClean="0"/>
              <a:t>стилистикасы</a:t>
            </a:r>
            <a:r>
              <a:rPr lang="ru-RU" dirty="0" smtClean="0"/>
              <a:t>, </a:t>
            </a:r>
            <a:r>
              <a:rPr lang="ru-RU" dirty="0" err="1" smtClean="0"/>
              <a:t>келт</a:t>
            </a:r>
            <a:r>
              <a:rPr lang="ru-RU" dirty="0" smtClean="0"/>
              <a:t> </a:t>
            </a:r>
            <a:r>
              <a:rPr lang="ru-RU" dirty="0" err="1" smtClean="0"/>
              <a:t>тілдері</a:t>
            </a:r>
            <a:r>
              <a:rPr lang="ru-RU" dirty="0" smtClean="0"/>
              <a:t>,  грамматика теория мен </a:t>
            </a:r>
            <a:r>
              <a:rPr lang="ru-RU" dirty="0" err="1" smtClean="0"/>
              <a:t>контрастивтік</a:t>
            </a:r>
            <a:r>
              <a:rPr lang="ru-RU" dirty="0" smtClean="0"/>
              <a:t> лингвистика.</a:t>
            </a:r>
            <a:endParaRPr lang="ru-RU" dirty="0"/>
          </a:p>
        </p:txBody>
      </p:sp>
      <p:pic>
        <p:nvPicPr>
          <p:cNvPr id="21506" name="Picture 2" descr="https://upload.wikimedia.org/wikipedia/ru/c/cc/%D0%AF%D1%80%D1%86%D0%B5%D0%B2%D0%B0_%D0%92%D0%B8%D0%BA%D1%82%D0%BE%D1%80%D0%B8%D1%8F_%D0%9D%D0%B8%D0%BA%D0%BE%D0%BB%D0%B0%D0%B5%D0%B2%D0%BD%D0%B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1412776"/>
            <a:ext cx="3672408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Негізгі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еңбектері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Историческая </a:t>
            </a:r>
            <a:r>
              <a:rPr lang="ru-RU" dirty="0"/>
              <a:t>морфология английского языка. М., 1960.</a:t>
            </a:r>
          </a:p>
          <a:p>
            <a:r>
              <a:rPr lang="ru-RU" dirty="0"/>
              <a:t>Исторический синтаксис английского языка. М., 1961.</a:t>
            </a:r>
          </a:p>
          <a:p>
            <a:r>
              <a:rPr lang="ru-RU" dirty="0"/>
              <a:t>Взаимоотношение грамматики и лексики в системе языка. М., 1968.</a:t>
            </a:r>
          </a:p>
          <a:p>
            <a:r>
              <a:rPr lang="ru-RU" dirty="0"/>
              <a:t>Развитие национального литературного английского языка. М., 1969.</a:t>
            </a:r>
          </a:p>
          <a:p>
            <a:r>
              <a:rPr lang="ru-RU" dirty="0" err="1"/>
              <a:t>Контрастивная</a:t>
            </a:r>
            <a:r>
              <a:rPr lang="ru-RU" dirty="0"/>
              <a:t> грамматика. М., 1981</a:t>
            </a:r>
          </a:p>
          <a:p>
            <a:r>
              <a:rPr lang="ru-RU" dirty="0"/>
              <a:t>История английского литературного языка IX-XV вв. М., 1985.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Салыстырмалы</a:t>
            </a:r>
            <a:r>
              <a:rPr lang="ru-RU" dirty="0" smtClean="0"/>
              <a:t>-</a:t>
            </a:r>
            <a:r>
              <a:rPr lang="kk-KZ" dirty="0" smtClean="0"/>
              <a:t>тарихи тіл білімінің өкілдері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Иоганн-Каспар</a:t>
            </a:r>
            <a:r>
              <a:rPr lang="ru-RU" dirty="0" smtClean="0"/>
              <a:t> Цейс (1806–1855) кельт </a:t>
            </a:r>
            <a:r>
              <a:rPr lang="ru-RU" dirty="0" err="1" smtClean="0"/>
              <a:t>тілдері</a:t>
            </a:r>
            <a:r>
              <a:rPr lang="ru-RU" dirty="0" smtClean="0"/>
              <a:t>, Фридрих </a:t>
            </a:r>
            <a:r>
              <a:rPr lang="ru-RU" dirty="0" err="1" smtClean="0"/>
              <a:t>Диц</a:t>
            </a:r>
            <a:r>
              <a:rPr lang="ru-RU" dirty="0" smtClean="0"/>
              <a:t> (1794–1876) роман </a:t>
            </a:r>
            <a:r>
              <a:rPr lang="ru-RU" dirty="0" err="1" smtClean="0"/>
              <a:t>тілдері</a:t>
            </a:r>
            <a:r>
              <a:rPr lang="ru-RU" dirty="0" smtClean="0"/>
              <a:t>, Георг </a:t>
            </a:r>
            <a:r>
              <a:rPr lang="ru-RU" dirty="0" err="1" smtClean="0"/>
              <a:t>Курциус</a:t>
            </a:r>
            <a:r>
              <a:rPr lang="ru-RU" dirty="0" smtClean="0"/>
              <a:t> (1820–1885) грек </a:t>
            </a:r>
            <a:r>
              <a:rPr lang="ru-RU" dirty="0" err="1" smtClean="0"/>
              <a:t>тілі</a:t>
            </a:r>
            <a:r>
              <a:rPr lang="ru-RU" dirty="0" smtClean="0"/>
              <a:t>, </a:t>
            </a:r>
            <a:r>
              <a:rPr lang="ru-RU" dirty="0" err="1" smtClean="0"/>
              <a:t>Якоб</a:t>
            </a:r>
            <a:r>
              <a:rPr lang="ru-RU" dirty="0" smtClean="0"/>
              <a:t> Гримм (1785–1868) </a:t>
            </a:r>
            <a:r>
              <a:rPr lang="ru-RU" dirty="0" err="1" smtClean="0"/>
              <a:t>герман</a:t>
            </a:r>
            <a:r>
              <a:rPr lang="ru-RU" dirty="0" smtClean="0"/>
              <a:t> </a:t>
            </a:r>
            <a:r>
              <a:rPr lang="ru-RU" dirty="0" err="1" smtClean="0"/>
              <a:t>тілдері</a:t>
            </a:r>
            <a:r>
              <a:rPr lang="ru-RU" dirty="0" smtClean="0"/>
              <a:t>, </a:t>
            </a:r>
            <a:r>
              <a:rPr lang="ru-RU" dirty="0" err="1" smtClean="0"/>
              <a:t>неміс</a:t>
            </a:r>
            <a:r>
              <a:rPr lang="ru-RU" dirty="0" smtClean="0"/>
              <a:t> </a:t>
            </a:r>
            <a:r>
              <a:rPr lang="ru-RU" dirty="0" err="1" smtClean="0"/>
              <a:t>тілі</a:t>
            </a:r>
            <a:r>
              <a:rPr lang="ru-RU" dirty="0" smtClean="0"/>
              <a:t>, Теодор </a:t>
            </a:r>
            <a:r>
              <a:rPr lang="ru-RU" dirty="0" err="1" smtClean="0"/>
              <a:t>Бенфей</a:t>
            </a:r>
            <a:r>
              <a:rPr lang="ru-RU" dirty="0" smtClean="0"/>
              <a:t> (1818–1881) санскрит, </a:t>
            </a:r>
            <a:r>
              <a:rPr lang="ru-RU" dirty="0" err="1" smtClean="0"/>
              <a:t>Франтишка</a:t>
            </a:r>
            <a:r>
              <a:rPr lang="ru-RU" dirty="0" smtClean="0"/>
              <a:t> </a:t>
            </a:r>
            <a:r>
              <a:rPr lang="ru-RU" dirty="0" err="1" smtClean="0"/>
              <a:t>Миклошич</a:t>
            </a:r>
            <a:r>
              <a:rPr lang="ru-RU" dirty="0" smtClean="0"/>
              <a:t> (1818–1891) славян </a:t>
            </a:r>
            <a:r>
              <a:rPr lang="ru-RU" dirty="0" err="1" smtClean="0"/>
              <a:t>тілдері</a:t>
            </a:r>
            <a:r>
              <a:rPr lang="ru-RU" smtClean="0"/>
              <a:t>, Август </a:t>
            </a:r>
            <a:r>
              <a:rPr lang="ru-RU" dirty="0" err="1" smtClean="0"/>
              <a:t>Шлейхер</a:t>
            </a:r>
            <a:r>
              <a:rPr lang="ru-RU" dirty="0" smtClean="0"/>
              <a:t> (1821–1868) </a:t>
            </a:r>
            <a:r>
              <a:rPr lang="ru-RU" dirty="0" err="1" smtClean="0"/>
              <a:t>балтық тілдері</a:t>
            </a:r>
            <a:r>
              <a:rPr lang="ru-RU" dirty="0" smtClean="0"/>
              <a:t> мен </a:t>
            </a:r>
            <a:r>
              <a:rPr lang="ru-RU" dirty="0" err="1" smtClean="0"/>
              <a:t>неміс</a:t>
            </a:r>
            <a:r>
              <a:rPr lang="ru-RU" dirty="0" smtClean="0"/>
              <a:t> </a:t>
            </a:r>
            <a:r>
              <a:rPr lang="ru-RU" dirty="0" err="1" smtClean="0"/>
              <a:t>тілі</a:t>
            </a:r>
            <a:r>
              <a:rPr lang="ru-RU" dirty="0" smtClean="0"/>
              <a:t>, Ф.И. Буслаев (1818–1897) </a:t>
            </a:r>
            <a:r>
              <a:rPr lang="ru-RU" dirty="0" err="1" smtClean="0"/>
              <a:t>орыс</a:t>
            </a:r>
            <a:r>
              <a:rPr lang="ru-RU" dirty="0" smtClean="0"/>
              <a:t> </a:t>
            </a:r>
            <a:r>
              <a:rPr lang="ru-RU" dirty="0" err="1" smtClean="0"/>
              <a:t>тілі</a:t>
            </a:r>
            <a:r>
              <a:rPr lang="ru-RU" dirty="0" smtClean="0"/>
              <a:t> </a:t>
            </a:r>
            <a:r>
              <a:rPr lang="ru-RU" dirty="0" err="1" smtClean="0"/>
              <a:t>бойынша</a:t>
            </a:r>
            <a:r>
              <a:rPr lang="ru-RU" dirty="0" smtClean="0"/>
              <a:t> </a:t>
            </a:r>
            <a:r>
              <a:rPr lang="ru-RU" dirty="0" err="1" smtClean="0"/>
              <a:t>зерттеулер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rgbClr val="002060"/>
                </a:solidFill>
              </a:rPr>
              <a:t>Сыртқы реконструкция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1772816"/>
          <a:ext cx="8280919" cy="2664295"/>
        </p:xfrm>
        <a:graphic>
          <a:graphicData uri="http://schemas.openxmlformats.org/drawingml/2006/table">
            <a:tbl>
              <a:tblPr/>
              <a:tblGrid>
                <a:gridCol w="1285031"/>
                <a:gridCol w="1021053"/>
                <a:gridCol w="1194967"/>
                <a:gridCol w="1194967"/>
                <a:gridCol w="1194967"/>
                <a:gridCol w="1194967"/>
                <a:gridCol w="1194967"/>
              </a:tblGrid>
              <a:tr h="1042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b="1" dirty="0">
                          <a:latin typeface="Calibri"/>
                          <a:ea typeface="Calibri"/>
                          <a:cs typeface="Times New Roman"/>
                        </a:rPr>
                        <a:t>Санскрит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32755" marB="3275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b="1">
                          <a:latin typeface="Calibri"/>
                          <a:ea typeface="Calibri"/>
                          <a:cs typeface="Times New Roman"/>
                        </a:rPr>
                        <a:t>Көне грек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32755" marB="3275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b="1">
                          <a:latin typeface="Calibri"/>
                          <a:ea typeface="Calibri"/>
                          <a:cs typeface="Times New Roman"/>
                        </a:rPr>
                        <a:t>Латын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32755" marB="3275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b="1">
                          <a:latin typeface="Calibri"/>
                          <a:ea typeface="Calibri"/>
                          <a:cs typeface="Times New Roman"/>
                        </a:rPr>
                        <a:t>Көне славян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32755" marB="3275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b="1">
                          <a:latin typeface="Calibri"/>
                          <a:ea typeface="Calibri"/>
                          <a:cs typeface="Times New Roman"/>
                        </a:rPr>
                        <a:t>Гот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32755" marB="3275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b="1">
                          <a:latin typeface="Calibri"/>
                          <a:ea typeface="Calibri"/>
                          <a:cs typeface="Times New Roman"/>
                        </a:rPr>
                        <a:t>Көне саксон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32755" marB="3275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b="1" dirty="0" smtClean="0">
                          <a:latin typeface="Calibri"/>
                          <a:ea typeface="Calibri"/>
                          <a:cs typeface="Times New Roman"/>
                        </a:rPr>
                        <a:t>Көне </a:t>
                      </a:r>
                      <a:r>
                        <a:rPr lang="kk-KZ" sz="1800" b="1" dirty="0">
                          <a:latin typeface="Calibri"/>
                          <a:ea typeface="Calibri"/>
                          <a:cs typeface="Times New Roman"/>
                        </a:rPr>
                        <a:t>жоғ. Неміс т.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32755" marB="3275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6349"/>
                    </a:solidFill>
                  </a:tcPr>
                </a:tc>
              </a:tr>
              <a:tr h="810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māter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32755" marB="3275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mētēr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32755" marB="3275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mater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32755" marB="3275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МАТЕРЬ </a:t>
                      </a:r>
                    </a:p>
                  </a:txBody>
                  <a:tcPr marL="65509" marR="65509" marT="32755" marB="3275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mōder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32755" marB="3275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mōdar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32755" marB="3275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latin typeface="Calibri"/>
                          <a:ea typeface="Calibri"/>
                          <a:cs typeface="Times New Roman"/>
                        </a:rPr>
                        <a:t>muoter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32755" marB="3275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CF"/>
                    </a:solidFill>
                  </a:tcPr>
                </a:tc>
              </a:tr>
              <a:tr h="810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pi’tar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32755" marB="3275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patēr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32755" marB="3275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pat</a:t>
                      </a: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r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32755" marB="3275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ОТЬЦЬ </a:t>
                      </a:r>
                    </a:p>
                  </a:txBody>
                  <a:tcPr marL="65509" marR="65509" marT="32755" marB="3275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atta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32755" marB="3275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fadar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32755" marB="3275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latin typeface="Calibri"/>
                          <a:ea typeface="Calibri"/>
                          <a:cs typeface="Times New Roman"/>
                        </a:rPr>
                        <a:t>vater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32755" marB="3275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AutoShape 3"/>
          <p:cNvSpPr>
            <a:spLocks noChangeArrowheads="1"/>
          </p:cNvSpPr>
          <p:nvPr/>
        </p:nvSpPr>
        <p:spPr bwMode="auto">
          <a:xfrm>
            <a:off x="5562600" y="3505200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 b="0">
              <a:latin typeface="Verdana" pitchFamily="34" charset="0"/>
            </a:endParaRPr>
          </a:p>
        </p:txBody>
      </p:sp>
      <p:sp>
        <p:nvSpPr>
          <p:cNvPr id="76805" name="AutoShape 5"/>
          <p:cNvSpPr>
            <a:spLocks noChangeArrowheads="1"/>
          </p:cNvSpPr>
          <p:nvPr/>
        </p:nvSpPr>
        <p:spPr bwMode="auto">
          <a:xfrm>
            <a:off x="1143000" y="3505200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 b="0">
              <a:latin typeface="Verdana" pitchFamily="34" charset="0"/>
            </a:endParaRP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1238250" y="3705225"/>
            <a:ext cx="20383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1400" b="0" dirty="0">
              <a:solidFill>
                <a:srgbClr val="000000"/>
              </a:solidFill>
            </a:endParaRPr>
          </a:p>
        </p:txBody>
      </p:sp>
      <p:sp>
        <p:nvSpPr>
          <p:cNvPr id="76807" name="Freeform 7"/>
          <p:cNvSpPr>
            <a:spLocks/>
          </p:cNvSpPr>
          <p:nvPr/>
        </p:nvSpPr>
        <p:spPr bwMode="gray">
          <a:xfrm>
            <a:off x="3222625" y="3408363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6808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4051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6809" name="Freeform 9"/>
          <p:cNvSpPr>
            <a:spLocks/>
          </p:cNvSpPr>
          <p:nvPr/>
        </p:nvSpPr>
        <p:spPr bwMode="gray">
          <a:xfrm flipH="1">
            <a:off x="4875213" y="3408363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48000" y="1781175"/>
            <a:ext cx="2998788" cy="1601788"/>
            <a:chOff x="1997" y="1314"/>
            <a:chExt cx="1889" cy="1009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76812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6813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6814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6815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6816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6817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6818" name="Text Box 18"/>
          <p:cNvSpPr txBox="1">
            <a:spLocks noChangeArrowheads="1"/>
          </p:cNvSpPr>
          <p:nvPr/>
        </p:nvSpPr>
        <p:spPr bwMode="auto">
          <a:xfrm>
            <a:off x="3255678" y="1981200"/>
            <a:ext cx="248978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kk-KZ" sz="2400" dirty="0" smtClean="0">
                <a:solidFill>
                  <a:srgbClr val="000000"/>
                </a:solidFill>
              </a:rPr>
              <a:t>Негізгі ұғымдар</a:t>
            </a:r>
            <a:endParaRPr lang="en-US" sz="1400" b="0" dirty="0">
              <a:solidFill>
                <a:srgbClr val="000000"/>
              </a:solidFill>
            </a:endParaRPr>
          </a:p>
        </p:txBody>
      </p:sp>
      <p:sp>
        <p:nvSpPr>
          <p:cNvPr id="76826" name="Text Box 26"/>
          <p:cNvSpPr txBox="1">
            <a:spLocks noChangeArrowheads="1"/>
          </p:cNvSpPr>
          <p:nvPr/>
        </p:nvSpPr>
        <p:spPr bwMode="auto">
          <a:xfrm>
            <a:off x="5791200" y="3733800"/>
            <a:ext cx="20383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kk-KZ" b="1" dirty="0" smtClean="0"/>
              <a:t>Конвергенция </a:t>
            </a:r>
            <a:r>
              <a:rPr lang="ru-RU" dirty="0" smtClean="0"/>
              <a:t>(лат. </a:t>
            </a:r>
            <a:r>
              <a:rPr lang="en-US" dirty="0" err="1" smtClean="0"/>
              <a:t>Convergere</a:t>
            </a:r>
            <a:r>
              <a:rPr lang="en-US" dirty="0" smtClean="0"/>
              <a:t> - </a:t>
            </a:r>
            <a:r>
              <a:rPr lang="kk-KZ" i="1" dirty="0" smtClean="0"/>
              <a:t>қосылу, бірігу</a:t>
            </a:r>
            <a:r>
              <a:rPr lang="ru-RU" dirty="0" smtClean="0"/>
              <a:t>)</a:t>
            </a:r>
            <a:endParaRPr lang="en-US" b="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187624" y="3501008"/>
            <a:ext cx="2304256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kk-KZ" b="1" dirty="0" smtClean="0"/>
              <a:t>Дивергенция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(лат. </a:t>
            </a:r>
            <a:r>
              <a:rPr lang="en-US" i="1" dirty="0" err="1" smtClean="0"/>
              <a:t>divergere</a:t>
            </a:r>
            <a:r>
              <a:rPr lang="ru-RU" dirty="0" smtClean="0"/>
              <a:t> – </a:t>
            </a:r>
            <a:r>
              <a:rPr lang="kk-KZ" dirty="0" smtClean="0"/>
              <a:t>бөліну, ажырау</a:t>
            </a:r>
            <a:r>
              <a:rPr lang="ru-RU" dirty="0" smtClean="0"/>
              <a:t>)</a:t>
            </a:r>
            <a:endParaRPr lang="kk-KZ" dirty="0" smtClean="0"/>
          </a:p>
        </p:txBody>
      </p:sp>
      <p:pic>
        <p:nvPicPr>
          <p:cNvPr id="22" name="Picture 4" descr="C:\Users\Галым\Desktop\2 иностр яз\100px-Mjollnir_icon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500042"/>
            <a:ext cx="1270000" cy="2071702"/>
          </a:xfrm>
          <a:prstGeom prst="rect">
            <a:avLst/>
          </a:prstGeom>
          <a:noFill/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kk-KZ" dirty="0" smtClean="0">
                <a:solidFill>
                  <a:srgbClr val="002060"/>
                </a:solidFill>
              </a:rPr>
              <a:t>Ішкі </a:t>
            </a:r>
            <a:r>
              <a:rPr lang="kk-KZ" dirty="0" smtClean="0">
                <a:solidFill>
                  <a:srgbClr val="002060"/>
                </a:solidFill>
              </a:rPr>
              <a:t>реконструкция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rgbClr val="FF0000"/>
                </a:solidFill>
              </a:rPr>
              <a:t>Комбинаторлы фонетикалық өзгерістер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kk-KZ" dirty="0" smtClean="0"/>
              <a:t>Ассимиляция  сөйлеу барысындағы көршілес тұрған дыбыстардың бір біріне тұрып әсер етуі.</a:t>
            </a:r>
          </a:p>
          <a:p>
            <a:pPr>
              <a:buNone/>
            </a:pPr>
            <a:r>
              <a:rPr lang="kk-KZ" dirty="0" smtClean="0"/>
              <a:t>Неміс тілінде </a:t>
            </a:r>
            <a:r>
              <a:rPr lang="en-US" dirty="0" err="1" smtClean="0"/>
              <a:t>einbar</a:t>
            </a:r>
            <a:r>
              <a:rPr lang="en-US" dirty="0" smtClean="0"/>
              <a:t> </a:t>
            </a:r>
            <a:r>
              <a:rPr lang="ru-RU" dirty="0" smtClean="0"/>
              <a:t>&gt;</a:t>
            </a:r>
            <a:r>
              <a:rPr lang="en-US" dirty="0" smtClean="0"/>
              <a:t> </a:t>
            </a:r>
            <a:r>
              <a:rPr lang="en-US" dirty="0" err="1" smtClean="0"/>
              <a:t>eimbar</a:t>
            </a:r>
            <a:r>
              <a:rPr lang="en-US" dirty="0" smtClean="0"/>
              <a:t> </a:t>
            </a:r>
            <a:r>
              <a:rPr lang="ru-RU" dirty="0" smtClean="0"/>
              <a:t>&gt;</a:t>
            </a:r>
            <a:r>
              <a:rPr lang="en-US" dirty="0" smtClean="0"/>
              <a:t> </a:t>
            </a:r>
            <a:r>
              <a:rPr lang="en-US" dirty="0" err="1" smtClean="0"/>
              <a:t>einber</a:t>
            </a:r>
            <a:r>
              <a:rPr lang="en-US" dirty="0" smtClean="0"/>
              <a:t> </a:t>
            </a:r>
            <a:r>
              <a:rPr lang="ru-RU" dirty="0" smtClean="0"/>
              <a:t>&gt;</a:t>
            </a:r>
            <a:r>
              <a:rPr lang="en-US" dirty="0" smtClean="0"/>
              <a:t> </a:t>
            </a:r>
            <a:r>
              <a:rPr lang="en-US" dirty="0" err="1" smtClean="0"/>
              <a:t>eimer</a:t>
            </a:r>
            <a:r>
              <a:rPr lang="en-US" dirty="0" smtClean="0"/>
              <a:t> []</a:t>
            </a:r>
          </a:p>
          <a:p>
            <a:pPr>
              <a:buNone/>
            </a:pPr>
            <a:r>
              <a:rPr lang="en-US" dirty="0" smtClean="0"/>
              <a:t>n </a:t>
            </a:r>
            <a:r>
              <a:rPr lang="ru-RU" dirty="0" smtClean="0"/>
              <a:t>&gt;</a:t>
            </a:r>
            <a:r>
              <a:rPr lang="en-US" dirty="0" smtClean="0"/>
              <a:t> m /b/ </a:t>
            </a:r>
            <a:r>
              <a:rPr lang="kk-KZ" dirty="0" smtClean="0"/>
              <a:t>әсерінен /</a:t>
            </a:r>
            <a:r>
              <a:rPr lang="en-US" dirty="0" smtClean="0"/>
              <a:t> m </a:t>
            </a:r>
            <a:r>
              <a:rPr lang="kk-KZ" dirty="0" smtClean="0"/>
              <a:t>/ айналды.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kk-KZ" b="1" dirty="0" smtClean="0"/>
              <a:t>Дивергенция</a:t>
            </a:r>
            <a:endParaRPr lang="en-US" b="1" dirty="0" smtClean="0"/>
          </a:p>
          <a:p>
            <a:r>
              <a:rPr lang="kk-KZ" dirty="0" smtClean="0"/>
              <a:t>Көне неміс тілі </a:t>
            </a:r>
            <a:r>
              <a:rPr lang="en-US" dirty="0" smtClean="0"/>
              <a:t>Kraft – </a:t>
            </a:r>
            <a:r>
              <a:rPr lang="en-US" dirty="0" err="1" smtClean="0"/>
              <a:t>krefti</a:t>
            </a:r>
            <a:r>
              <a:rPr lang="en-US" dirty="0" smtClean="0"/>
              <a:t> </a:t>
            </a:r>
            <a:r>
              <a:rPr lang="kk-KZ" dirty="0" smtClean="0"/>
              <a:t> қазіргі кездегі </a:t>
            </a:r>
            <a:r>
              <a:rPr lang="en-US" dirty="0" smtClean="0"/>
              <a:t>Kraft –Kr</a:t>
            </a:r>
            <a:r>
              <a:rPr lang="ru-RU" dirty="0" err="1" smtClean="0"/>
              <a:t>ä</a:t>
            </a:r>
            <a:r>
              <a:rPr lang="en-US" dirty="0" err="1" smtClean="0"/>
              <a:t>fte</a:t>
            </a:r>
            <a:r>
              <a:rPr lang="en-US" dirty="0" smtClean="0"/>
              <a:t> /a/ /e/</a:t>
            </a:r>
          </a:p>
          <a:p>
            <a:pPr>
              <a:buNone/>
            </a:pPr>
            <a:endParaRPr lang="kk-KZ" dirty="0" smtClean="0"/>
          </a:p>
          <a:p>
            <a:pPr>
              <a:buNone/>
            </a:pPr>
            <a:r>
              <a:rPr lang="kk-KZ" b="1" dirty="0" smtClean="0"/>
              <a:t>Конвергенция</a:t>
            </a:r>
            <a:endParaRPr lang="en-US" b="1" dirty="0" smtClean="0"/>
          </a:p>
          <a:p>
            <a:r>
              <a:rPr lang="en-US" dirty="0" smtClean="0"/>
              <a:t>Min – </a:t>
            </a:r>
            <a:r>
              <a:rPr lang="en-US" dirty="0" err="1" smtClean="0"/>
              <a:t>mein</a:t>
            </a:r>
            <a:r>
              <a:rPr lang="en-US" dirty="0" smtClean="0"/>
              <a:t>, </a:t>
            </a:r>
            <a:r>
              <a:rPr lang="kk-KZ" dirty="0" smtClean="0"/>
              <a:t>көне неміс тілі </a:t>
            </a:r>
            <a:r>
              <a:rPr lang="en-US" dirty="0" smtClean="0"/>
              <a:t>stein </a:t>
            </a:r>
            <a:r>
              <a:rPr lang="ru-RU" dirty="0" smtClean="0"/>
              <a:t>- </a:t>
            </a:r>
            <a:r>
              <a:rPr lang="kk-KZ" dirty="0" smtClean="0"/>
              <a:t>қазіргі кездегі </a:t>
            </a:r>
            <a:r>
              <a:rPr lang="en-US" dirty="0" smtClean="0"/>
              <a:t>Stein </a:t>
            </a:r>
          </a:p>
          <a:p>
            <a:endParaRPr lang="en-US" dirty="0" smtClean="0"/>
          </a:p>
          <a:p>
            <a:r>
              <a:rPr lang="en-US" dirty="0" smtClean="0"/>
              <a:t>/</a:t>
            </a:r>
            <a:r>
              <a:rPr lang="en-US" dirty="0" err="1" smtClean="0"/>
              <a:t>i</a:t>
            </a:r>
            <a:r>
              <a:rPr lang="en-US" dirty="0" smtClean="0"/>
              <a:t>/</a:t>
            </a:r>
            <a:r>
              <a:rPr lang="kk-KZ" dirty="0" smtClean="0"/>
              <a:t>                                         </a:t>
            </a:r>
          </a:p>
          <a:p>
            <a:r>
              <a:rPr lang="kk-KZ" dirty="0" smtClean="0"/>
              <a:t>                                                   неміс тілінде </a:t>
            </a:r>
            <a:r>
              <a:rPr lang="en-US" dirty="0" smtClean="0"/>
              <a:t>/</a:t>
            </a:r>
            <a:r>
              <a:rPr lang="en-US" dirty="0" err="1" smtClean="0"/>
              <a:t>ae</a:t>
            </a:r>
            <a:r>
              <a:rPr lang="en-US" dirty="0" smtClean="0"/>
              <a:t>/</a:t>
            </a:r>
          </a:p>
          <a:p>
            <a:endParaRPr lang="en-US" dirty="0" smtClean="0"/>
          </a:p>
          <a:p>
            <a:r>
              <a:rPr lang="en-US" dirty="0" smtClean="0"/>
              <a:t>/</a:t>
            </a:r>
            <a:r>
              <a:rPr lang="en-US" dirty="0" err="1" smtClean="0"/>
              <a:t>ei</a:t>
            </a:r>
            <a:r>
              <a:rPr lang="en-US" dirty="0" smtClean="0"/>
              <a:t>/</a:t>
            </a:r>
            <a:endParaRPr lang="ru-RU" dirty="0"/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1763688" y="4653136"/>
            <a:ext cx="2376264" cy="64807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rgbClr val="FF0000"/>
                </a:solidFill>
              </a:rPr>
              <a:t>Спонтанды фонетикалық өзгерістер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kk-KZ" dirty="0" smtClean="0"/>
              <a:t>Дауыстылардың немесе дауыссыздардың алмасуы</a:t>
            </a:r>
          </a:p>
          <a:p>
            <a:pPr>
              <a:buNone/>
            </a:pPr>
            <a:r>
              <a:rPr lang="kk-KZ" dirty="0" smtClean="0"/>
              <a:t>Көне неміс тілі кезеңінде</a:t>
            </a:r>
          </a:p>
          <a:p>
            <a:pPr>
              <a:buNone/>
            </a:pPr>
            <a:r>
              <a:rPr lang="en-US" dirty="0" err="1" smtClean="0"/>
              <a:t>b</a:t>
            </a:r>
            <a:r>
              <a:rPr lang="en-US" dirty="0" err="1" smtClean="0"/>
              <a:t>intan</a:t>
            </a:r>
            <a:r>
              <a:rPr lang="en-US" dirty="0" smtClean="0"/>
              <a:t> – </a:t>
            </a:r>
            <a:r>
              <a:rPr lang="en-US" dirty="0" err="1" smtClean="0"/>
              <a:t>bant</a:t>
            </a:r>
            <a:r>
              <a:rPr lang="en-US" dirty="0" smtClean="0"/>
              <a:t> – </a:t>
            </a:r>
            <a:r>
              <a:rPr lang="en-US" dirty="0" err="1" smtClean="0"/>
              <a:t>buntum</a:t>
            </a:r>
            <a:r>
              <a:rPr lang="en-US" dirty="0" smtClean="0"/>
              <a:t> - </a:t>
            </a:r>
            <a:r>
              <a:rPr lang="en-US" dirty="0" err="1" smtClean="0"/>
              <a:t>gibuntan</a:t>
            </a:r>
            <a:endParaRPr lang="kk-KZ" dirty="0" smtClean="0"/>
          </a:p>
          <a:p>
            <a:pPr>
              <a:buNone/>
            </a:pPr>
            <a:r>
              <a:rPr lang="kk-KZ" dirty="0" smtClean="0"/>
              <a:t>Қазіргі неміс тілінде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b</a:t>
            </a:r>
            <a:r>
              <a:rPr lang="en-US" dirty="0" err="1" smtClean="0"/>
              <a:t>inden</a:t>
            </a:r>
            <a:r>
              <a:rPr lang="en-US" dirty="0" smtClean="0"/>
              <a:t> – band - </a:t>
            </a:r>
            <a:r>
              <a:rPr lang="en-US" dirty="0" err="1" smtClean="0"/>
              <a:t>gebunden</a:t>
            </a:r>
            <a:endParaRPr lang="kk-KZ" dirty="0" smtClean="0"/>
          </a:p>
          <a:p>
            <a:pPr>
              <a:buNone/>
            </a:pPr>
            <a:r>
              <a:rPr lang="kk-KZ" dirty="0" smtClean="0"/>
              <a:t>Орыс тілінде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б</a:t>
            </a:r>
            <a:r>
              <a:rPr lang="ru-RU" dirty="0" smtClean="0"/>
              <a:t>ей –бой – бить (</a:t>
            </a:r>
            <a:r>
              <a:rPr lang="ru-RU" dirty="0" err="1" smtClean="0"/>
              <a:t>аблаут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AutoShape 3"/>
          <p:cNvSpPr>
            <a:spLocks noChangeArrowheads="1"/>
          </p:cNvSpPr>
          <p:nvPr/>
        </p:nvSpPr>
        <p:spPr bwMode="auto">
          <a:xfrm>
            <a:off x="5562600" y="3505200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 b="0">
              <a:latin typeface="Verdana" pitchFamily="34" charset="0"/>
            </a:endParaRPr>
          </a:p>
        </p:txBody>
      </p:sp>
      <p:sp>
        <p:nvSpPr>
          <p:cNvPr id="76805" name="AutoShape 5"/>
          <p:cNvSpPr>
            <a:spLocks noChangeArrowheads="1"/>
          </p:cNvSpPr>
          <p:nvPr/>
        </p:nvSpPr>
        <p:spPr bwMode="auto">
          <a:xfrm>
            <a:off x="1143000" y="3505200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 b="0">
              <a:latin typeface="Verdana" pitchFamily="34" charset="0"/>
            </a:endParaRP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1238250" y="3705225"/>
            <a:ext cx="20383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1400" b="0" dirty="0">
              <a:solidFill>
                <a:srgbClr val="000000"/>
              </a:solidFill>
            </a:endParaRPr>
          </a:p>
        </p:txBody>
      </p:sp>
      <p:sp>
        <p:nvSpPr>
          <p:cNvPr id="76807" name="Freeform 7"/>
          <p:cNvSpPr>
            <a:spLocks/>
          </p:cNvSpPr>
          <p:nvPr/>
        </p:nvSpPr>
        <p:spPr bwMode="gray">
          <a:xfrm>
            <a:off x="3222625" y="3408363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6808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4051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6809" name="Freeform 9"/>
          <p:cNvSpPr>
            <a:spLocks/>
          </p:cNvSpPr>
          <p:nvPr/>
        </p:nvSpPr>
        <p:spPr bwMode="gray">
          <a:xfrm flipH="1">
            <a:off x="4875213" y="3408363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48000" y="1781175"/>
            <a:ext cx="2998788" cy="1601788"/>
            <a:chOff x="1997" y="1314"/>
            <a:chExt cx="1889" cy="1009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76812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6813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6814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6815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6816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6817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6818" name="Text Box 18"/>
          <p:cNvSpPr txBox="1">
            <a:spLocks noChangeArrowheads="1"/>
          </p:cNvSpPr>
          <p:nvPr/>
        </p:nvSpPr>
        <p:spPr bwMode="auto">
          <a:xfrm>
            <a:off x="2960724" y="1981200"/>
            <a:ext cx="307968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kk-KZ" sz="2400" dirty="0" smtClean="0">
                <a:solidFill>
                  <a:srgbClr val="000000"/>
                </a:solidFill>
              </a:rPr>
              <a:t>Ішкі реконструкция</a:t>
            </a:r>
            <a:endParaRPr lang="en-US" sz="1400" b="0" dirty="0">
              <a:solidFill>
                <a:srgbClr val="000000"/>
              </a:solidFill>
            </a:endParaRPr>
          </a:p>
        </p:txBody>
      </p:sp>
      <p:sp>
        <p:nvSpPr>
          <p:cNvPr id="76826" name="Text Box 26"/>
          <p:cNvSpPr txBox="1">
            <a:spLocks noChangeArrowheads="1"/>
          </p:cNvSpPr>
          <p:nvPr/>
        </p:nvSpPr>
        <p:spPr bwMode="auto">
          <a:xfrm>
            <a:off x="5791200" y="3733800"/>
            <a:ext cx="20383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kk-KZ" b="1" dirty="0" smtClean="0"/>
              <a:t>Проспекция </a:t>
            </a:r>
            <a:r>
              <a:rPr lang="ru-RU" dirty="0" smtClean="0"/>
              <a:t>(лат. </a:t>
            </a:r>
            <a:r>
              <a:rPr lang="en-US" i="1" dirty="0" smtClean="0"/>
              <a:t>pro</a:t>
            </a:r>
            <a:r>
              <a:rPr lang="ru-RU" dirty="0" smtClean="0"/>
              <a:t> – </a:t>
            </a:r>
            <a:r>
              <a:rPr lang="ru-RU" dirty="0" err="1" smtClean="0"/>
              <a:t>алға,</a:t>
            </a:r>
            <a:r>
              <a:rPr lang="ru-RU" dirty="0" smtClean="0"/>
              <a:t> </a:t>
            </a:r>
            <a:r>
              <a:rPr lang="en-US" i="1" dirty="0" err="1" smtClean="0"/>
              <a:t>spectare</a:t>
            </a:r>
            <a:r>
              <a:rPr lang="ru-RU" dirty="0" smtClean="0"/>
              <a:t> – </a:t>
            </a:r>
            <a:r>
              <a:rPr lang="ru-RU" dirty="0" err="1" smtClean="0"/>
              <a:t>қарау</a:t>
            </a:r>
            <a:r>
              <a:rPr lang="ru-RU" dirty="0" smtClean="0"/>
              <a:t>)</a:t>
            </a:r>
            <a:endParaRPr lang="en-US" b="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187624" y="3501008"/>
            <a:ext cx="2304256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kk-KZ" b="1" dirty="0" smtClean="0"/>
              <a:t>Ретроспекция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(лат. </a:t>
            </a:r>
            <a:r>
              <a:rPr lang="en-US" i="1" dirty="0" smtClean="0"/>
              <a:t>retro</a:t>
            </a:r>
            <a:r>
              <a:rPr lang="ru-RU" dirty="0" smtClean="0"/>
              <a:t> – </a:t>
            </a:r>
            <a:r>
              <a:rPr lang="ru-RU" dirty="0" err="1" smtClean="0"/>
              <a:t>соңына,</a:t>
            </a:r>
            <a:r>
              <a:rPr lang="ru-RU" dirty="0" smtClean="0"/>
              <a:t> </a:t>
            </a:r>
            <a:r>
              <a:rPr lang="en-US" i="1" dirty="0" err="1" smtClean="0"/>
              <a:t>spectare</a:t>
            </a:r>
            <a:r>
              <a:rPr lang="ru-RU" dirty="0" smtClean="0"/>
              <a:t> - </a:t>
            </a:r>
            <a:r>
              <a:rPr lang="ru-RU" dirty="0" err="1" smtClean="0"/>
              <a:t>қарау</a:t>
            </a:r>
            <a:r>
              <a:rPr lang="ru-RU" dirty="0" smtClean="0"/>
              <a:t>)</a:t>
            </a:r>
            <a:endParaRPr lang="kk-KZ" dirty="0" smtClean="0"/>
          </a:p>
        </p:txBody>
      </p:sp>
      <p:pic>
        <p:nvPicPr>
          <p:cNvPr id="22" name="Picture 4" descr="C:\Users\Галым\Desktop\2 иностр яз\100px-Mjollnir_icon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500042"/>
            <a:ext cx="1270000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2785" y="2209800"/>
            <a:ext cx="7085815" cy="3375093"/>
            <a:chOff x="264" y="1248"/>
            <a:chExt cx="4920" cy="2271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824" y="1248"/>
              <a:ext cx="2014" cy="1821"/>
              <a:chOff x="1872" y="1824"/>
              <a:chExt cx="2014" cy="1821"/>
            </a:xfrm>
          </p:grpSpPr>
          <p:sp>
            <p:nvSpPr>
              <p:cNvPr id="79877" name="AutoShape 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878" name="AutoShape 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879" name="AutoShape 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880" name="Oval 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881" name="Oval 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882" name="Oval 10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9883" name="Oval 11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9884" name="Oval 12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9885" name="Oval 13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  <p:sp>
          <p:nvSpPr>
            <p:cNvPr id="79886" name="AutoShape 14"/>
            <p:cNvSpPr>
              <a:spLocks noChangeArrowheads="1"/>
            </p:cNvSpPr>
            <p:nvPr/>
          </p:nvSpPr>
          <p:spPr bwMode="gray">
            <a:xfrm>
              <a:off x="528" y="2256"/>
              <a:ext cx="1152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887" name="AutoShape 15"/>
            <p:cNvSpPr>
              <a:spLocks noChangeArrowheads="1"/>
            </p:cNvSpPr>
            <p:nvPr/>
          </p:nvSpPr>
          <p:spPr bwMode="gray">
            <a:xfrm>
              <a:off x="528" y="1920"/>
              <a:ext cx="1152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888" name="AutoShape 16"/>
            <p:cNvSpPr>
              <a:spLocks noChangeArrowheads="1"/>
            </p:cNvSpPr>
            <p:nvPr/>
          </p:nvSpPr>
          <p:spPr bwMode="gray">
            <a:xfrm>
              <a:off x="528" y="1584"/>
              <a:ext cx="1152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889" name="AutoShape 17"/>
            <p:cNvSpPr>
              <a:spLocks noChangeArrowheads="1"/>
            </p:cNvSpPr>
            <p:nvPr/>
          </p:nvSpPr>
          <p:spPr bwMode="gray">
            <a:xfrm>
              <a:off x="3984" y="2256"/>
              <a:ext cx="1200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890" name="AutoShape 18"/>
            <p:cNvSpPr>
              <a:spLocks noChangeArrowheads="1"/>
            </p:cNvSpPr>
            <p:nvPr/>
          </p:nvSpPr>
          <p:spPr bwMode="gray">
            <a:xfrm>
              <a:off x="3984" y="1920"/>
              <a:ext cx="1200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891" name="AutoShape 19"/>
            <p:cNvSpPr>
              <a:spLocks noChangeArrowheads="1"/>
            </p:cNvSpPr>
            <p:nvPr/>
          </p:nvSpPr>
          <p:spPr bwMode="gray">
            <a:xfrm>
              <a:off x="3984" y="1584"/>
              <a:ext cx="1200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892" name="Text Box 20"/>
            <p:cNvSpPr txBox="1">
              <a:spLocks noChangeArrowheads="1"/>
            </p:cNvSpPr>
            <p:nvPr/>
          </p:nvSpPr>
          <p:spPr bwMode="gray">
            <a:xfrm>
              <a:off x="2071" y="1920"/>
              <a:ext cx="1541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kk-KZ" sz="2400" dirty="0" smtClean="0">
                  <a:solidFill>
                    <a:schemeClr val="bg1"/>
                  </a:solidFill>
                </a:rPr>
                <a:t>Германистер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9893" name="AutoShape 21"/>
            <p:cNvSpPr>
              <a:spLocks noChangeArrowheads="1"/>
            </p:cNvSpPr>
            <p:nvPr/>
          </p:nvSpPr>
          <p:spPr bwMode="auto">
            <a:xfrm>
              <a:off x="1659" y="3183"/>
              <a:ext cx="2448" cy="33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b="0" dirty="0" smtClean="0">
                  <a:latin typeface="Verdana" pitchFamily="34" charset="0"/>
                </a:rPr>
                <a:t>XIX </a:t>
              </a:r>
              <a:r>
                <a:rPr lang="kk-KZ" b="0" dirty="0" smtClean="0">
                  <a:latin typeface="Verdana" pitchFamily="34" charset="0"/>
                </a:rPr>
                <a:t>ғасыр</a:t>
              </a:r>
              <a:endParaRPr lang="en-US" b="0" dirty="0">
                <a:latin typeface="Verdana" pitchFamily="34" charset="0"/>
              </a:endParaRPr>
            </a:p>
          </p:txBody>
        </p:sp>
        <p:sp>
          <p:nvSpPr>
            <p:cNvPr id="79894" name="Text Box 22"/>
            <p:cNvSpPr txBox="1">
              <a:spLocks noChangeArrowheads="1"/>
            </p:cNvSpPr>
            <p:nvPr/>
          </p:nvSpPr>
          <p:spPr bwMode="gray">
            <a:xfrm>
              <a:off x="264" y="1683"/>
              <a:ext cx="1597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kk-KZ" b="0" dirty="0" smtClean="0"/>
                <a:t>В.М. Жирмунский</a:t>
              </a:r>
              <a:endParaRPr lang="en-US" b="0" dirty="0"/>
            </a:p>
          </p:txBody>
        </p:sp>
        <p:sp>
          <p:nvSpPr>
            <p:cNvPr id="79895" name="Text Box 23"/>
            <p:cNvSpPr txBox="1">
              <a:spLocks noChangeArrowheads="1"/>
            </p:cNvSpPr>
            <p:nvPr/>
          </p:nvSpPr>
          <p:spPr bwMode="gray">
            <a:xfrm>
              <a:off x="495" y="2019"/>
              <a:ext cx="113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kk-KZ" dirty="0" smtClean="0"/>
                <a:t>В.Н. Ярцева</a:t>
              </a:r>
              <a:endParaRPr lang="en-US" b="0" dirty="0">
                <a:solidFill>
                  <a:schemeClr val="bg1"/>
                </a:solidFill>
              </a:endParaRPr>
            </a:p>
          </p:txBody>
        </p:sp>
        <p:sp>
          <p:nvSpPr>
            <p:cNvPr id="79896" name="Text Box 24"/>
            <p:cNvSpPr txBox="1">
              <a:spLocks noChangeArrowheads="1"/>
            </p:cNvSpPr>
            <p:nvPr/>
          </p:nvSpPr>
          <p:spPr bwMode="gray">
            <a:xfrm>
              <a:off x="280" y="2355"/>
              <a:ext cx="1564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kk-KZ" dirty="0" smtClean="0"/>
                <a:t>А.И. Смирницкий</a:t>
              </a:r>
              <a:endParaRPr lang="en-US" b="0" dirty="0">
                <a:solidFill>
                  <a:schemeClr val="bg1"/>
                </a:solidFill>
              </a:endParaRPr>
            </a:p>
          </p:txBody>
        </p:sp>
        <p:sp>
          <p:nvSpPr>
            <p:cNvPr id="79897" name="Text Box 25"/>
            <p:cNvSpPr txBox="1">
              <a:spLocks noChangeArrowheads="1"/>
            </p:cNvSpPr>
            <p:nvPr/>
          </p:nvSpPr>
          <p:spPr bwMode="gray">
            <a:xfrm>
              <a:off x="4209" y="1683"/>
              <a:ext cx="78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kk-KZ" b="0" dirty="0" smtClean="0"/>
                <a:t>Ф. Бопп</a:t>
              </a:r>
              <a:endParaRPr lang="en-US" b="0" dirty="0"/>
            </a:p>
          </p:txBody>
        </p:sp>
        <p:sp>
          <p:nvSpPr>
            <p:cNvPr id="79898" name="Text Box 26"/>
            <p:cNvSpPr txBox="1">
              <a:spLocks noChangeArrowheads="1"/>
            </p:cNvSpPr>
            <p:nvPr/>
          </p:nvSpPr>
          <p:spPr bwMode="gray">
            <a:xfrm>
              <a:off x="4246" y="2062"/>
              <a:ext cx="713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kk-KZ" dirty="0" smtClean="0"/>
                <a:t>Р. Раск</a:t>
              </a:r>
              <a:endParaRPr lang="en-US" b="0" dirty="0"/>
            </a:p>
          </p:txBody>
        </p:sp>
        <p:sp>
          <p:nvSpPr>
            <p:cNvPr id="79899" name="Text Box 27"/>
            <p:cNvSpPr txBox="1">
              <a:spLocks noChangeArrowheads="1"/>
            </p:cNvSpPr>
            <p:nvPr/>
          </p:nvSpPr>
          <p:spPr bwMode="gray">
            <a:xfrm>
              <a:off x="4166" y="2355"/>
              <a:ext cx="873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kk-KZ" dirty="0" smtClean="0"/>
                <a:t>Я. Гримм</a:t>
              </a:r>
              <a:endParaRPr lang="en-US" b="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234</TotalTime>
  <Words>729</Words>
  <Application>Microsoft Office PowerPoint</Application>
  <PresentationFormat>Экран (4:3)</PresentationFormat>
  <Paragraphs>118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Официальная</vt:lpstr>
      <vt:lpstr>Слайд 1</vt:lpstr>
      <vt:lpstr>Слайд 2</vt:lpstr>
      <vt:lpstr>Сыртқы реконструкция</vt:lpstr>
      <vt:lpstr>Ішкі реконструкция</vt:lpstr>
      <vt:lpstr>Комбинаторлы фонетикалық өзгерістер</vt:lpstr>
      <vt:lpstr>Слайд 6</vt:lpstr>
      <vt:lpstr>Спонтанды фонетикалық өзгерістер</vt:lpstr>
      <vt:lpstr>Слайд 8</vt:lpstr>
      <vt:lpstr>Слайд 9</vt:lpstr>
      <vt:lpstr>Слайд 10</vt:lpstr>
      <vt:lpstr>Слайд 11</vt:lpstr>
      <vt:lpstr>Слайд 12</vt:lpstr>
      <vt:lpstr>Виктор Максимович Жирмунский </vt:lpstr>
      <vt:lpstr>Слайд 14</vt:lpstr>
      <vt:lpstr>Слайд 15</vt:lpstr>
      <vt:lpstr>Слайд 16</vt:lpstr>
      <vt:lpstr>  В.М.Жирмунскийдің басты еңбектері:</vt:lpstr>
      <vt:lpstr>Александр Иванович Смирницкий</vt:lpstr>
      <vt:lpstr>Слайд 19</vt:lpstr>
      <vt:lpstr>Негізгі еңбектері:</vt:lpstr>
      <vt:lpstr>Виктория Николаевна Ярцева</vt:lpstr>
      <vt:lpstr>Негізгі еңбектері</vt:lpstr>
      <vt:lpstr>Салыстырмалы-тарихи тіл білімінің өкілдері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58</cp:revision>
  <dcterms:created xsi:type="dcterms:W3CDTF">2015-03-08T08:31:24Z</dcterms:created>
  <dcterms:modified xsi:type="dcterms:W3CDTF">2015-03-11T16:08:36Z</dcterms:modified>
</cp:coreProperties>
</file>